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75" r:id="rId3"/>
    <p:sldId id="288" r:id="rId4"/>
    <p:sldId id="289" r:id="rId5"/>
    <p:sldId id="264" r:id="rId6"/>
    <p:sldId id="260" r:id="rId7"/>
    <p:sldId id="257" r:id="rId8"/>
    <p:sldId id="285" r:id="rId9"/>
    <p:sldId id="286" r:id="rId10"/>
    <p:sldId id="277" r:id="rId11"/>
    <p:sldId id="265" r:id="rId12"/>
    <p:sldId id="259" r:id="rId13"/>
    <p:sldId id="268" r:id="rId14"/>
    <p:sldId id="269" r:id="rId15"/>
    <p:sldId id="274" r:id="rId16"/>
    <p:sldId id="278" r:id="rId17"/>
    <p:sldId id="279" r:id="rId18"/>
    <p:sldId id="280" r:id="rId19"/>
    <p:sldId id="273" r:id="rId20"/>
    <p:sldId id="271" r:id="rId21"/>
    <p:sldId id="281" r:id="rId22"/>
    <p:sldId id="282" r:id="rId23"/>
    <p:sldId id="283" r:id="rId24"/>
    <p:sldId id="284" r:id="rId25"/>
    <p:sldId id="287" r:id="rId26"/>
    <p:sldId id="272" r:id="rId2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153"/>
    <p:restoredTop sz="94284"/>
  </p:normalViewPr>
  <p:slideViewPr>
    <p:cSldViewPr snapToGrid="0">
      <p:cViewPr varScale="1">
        <p:scale>
          <a:sx n="65" d="100"/>
          <a:sy n="65" d="100"/>
        </p:scale>
        <p:origin x="208" y="12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B12D01-D0DA-40E2-A68B-BFAE24CA7536}" type="doc">
      <dgm:prSet loTypeId="urn:microsoft.com/office/officeart/2005/8/layout/vList5" loCatId="list" qsTypeId="urn:microsoft.com/office/officeart/2005/8/quickstyle/simple5" qsCatId="simple" csTypeId="urn:microsoft.com/office/officeart/2005/8/colors/accent3_2" csCatId="accent3"/>
      <dgm:spPr/>
      <dgm:t>
        <a:bodyPr/>
        <a:lstStyle/>
        <a:p>
          <a:endParaRPr lang="en-US"/>
        </a:p>
      </dgm:t>
    </dgm:pt>
    <dgm:pt modelId="{82855E47-F52C-40D0-BC45-A9D064482CF5}">
      <dgm:prSet/>
      <dgm:spPr/>
      <dgm:t>
        <a:bodyPr/>
        <a:lstStyle/>
        <a:p>
          <a:r>
            <a:rPr lang="it-IT"/>
            <a:t>Riconoscere in sé o negli altri la presenza del problema (quando possiamo chiamarlo disturbo d’ansia?)</a:t>
          </a:r>
          <a:endParaRPr lang="en-US"/>
        </a:p>
      </dgm:t>
    </dgm:pt>
    <dgm:pt modelId="{918F43B5-0D53-4A9C-9D00-409518830F5B}" type="parTrans" cxnId="{DDB07F84-0F3F-45DC-A6D6-F7683DE2DE0B}">
      <dgm:prSet/>
      <dgm:spPr/>
      <dgm:t>
        <a:bodyPr/>
        <a:lstStyle/>
        <a:p>
          <a:endParaRPr lang="en-US"/>
        </a:p>
      </dgm:t>
    </dgm:pt>
    <dgm:pt modelId="{A2C4091E-5CC7-469D-A5D9-D263C9AEA074}" type="sibTrans" cxnId="{DDB07F84-0F3F-45DC-A6D6-F7683DE2DE0B}">
      <dgm:prSet/>
      <dgm:spPr/>
      <dgm:t>
        <a:bodyPr/>
        <a:lstStyle/>
        <a:p>
          <a:endParaRPr lang="en-US"/>
        </a:p>
      </dgm:t>
    </dgm:pt>
    <dgm:pt modelId="{E95F8317-C3CC-4A47-A246-AB8D8F4A40AC}">
      <dgm:prSet/>
      <dgm:spPr/>
      <dgm:t>
        <a:bodyPr/>
        <a:lstStyle/>
        <a:p>
          <a:r>
            <a:rPr lang="it-IT"/>
            <a:t>Farmaci, pro e contro</a:t>
          </a:r>
          <a:endParaRPr lang="en-US"/>
        </a:p>
      </dgm:t>
    </dgm:pt>
    <dgm:pt modelId="{D0C046F3-C0F8-4B55-88BD-9A89A9AAD03F}" type="parTrans" cxnId="{5830A89B-AC55-4E02-A79C-E68DCA153950}">
      <dgm:prSet/>
      <dgm:spPr/>
      <dgm:t>
        <a:bodyPr/>
        <a:lstStyle/>
        <a:p>
          <a:endParaRPr lang="en-US"/>
        </a:p>
      </dgm:t>
    </dgm:pt>
    <dgm:pt modelId="{52CBD381-1C30-43EC-B264-B1F1D97D36C9}" type="sibTrans" cxnId="{5830A89B-AC55-4E02-A79C-E68DCA153950}">
      <dgm:prSet/>
      <dgm:spPr/>
      <dgm:t>
        <a:bodyPr/>
        <a:lstStyle/>
        <a:p>
          <a:endParaRPr lang="en-US"/>
        </a:p>
      </dgm:t>
    </dgm:pt>
    <dgm:pt modelId="{D48226EE-3943-446E-920D-64FD60DBA7FF}">
      <dgm:prSet/>
      <dgm:spPr/>
      <dgm:t>
        <a:bodyPr/>
        <a:lstStyle/>
        <a:p>
          <a:r>
            <a:rPr lang="it-IT"/>
            <a:t>Principali modalità di intervento</a:t>
          </a:r>
          <a:endParaRPr lang="en-US"/>
        </a:p>
      </dgm:t>
    </dgm:pt>
    <dgm:pt modelId="{24F0148B-A1A5-4832-8976-BBFFDE779B1C}" type="parTrans" cxnId="{F92AF6E7-C637-418C-850A-69735D27D6EC}">
      <dgm:prSet/>
      <dgm:spPr/>
      <dgm:t>
        <a:bodyPr/>
        <a:lstStyle/>
        <a:p>
          <a:endParaRPr lang="en-US"/>
        </a:p>
      </dgm:t>
    </dgm:pt>
    <dgm:pt modelId="{F2AEA355-89C7-4D87-9786-EA288F9DD52E}" type="sibTrans" cxnId="{F92AF6E7-C637-418C-850A-69735D27D6EC}">
      <dgm:prSet/>
      <dgm:spPr/>
      <dgm:t>
        <a:bodyPr/>
        <a:lstStyle/>
        <a:p>
          <a:endParaRPr lang="en-US"/>
        </a:p>
      </dgm:t>
    </dgm:pt>
    <dgm:pt modelId="{F8E532C1-492D-4E18-878C-F82D2637FF40}">
      <dgm:prSet/>
      <dgm:spPr/>
      <dgm:t>
        <a:bodyPr/>
        <a:lstStyle/>
        <a:p>
          <a:r>
            <a:rPr lang="it-IT"/>
            <a:t>Pro e contro di questi interventi</a:t>
          </a:r>
          <a:endParaRPr lang="en-US"/>
        </a:p>
      </dgm:t>
    </dgm:pt>
    <dgm:pt modelId="{DAEF6A1D-5662-4AAC-9898-2B099F71E1A0}" type="parTrans" cxnId="{9B748622-418B-4539-95FC-3D92CBAC73DE}">
      <dgm:prSet/>
      <dgm:spPr/>
      <dgm:t>
        <a:bodyPr/>
        <a:lstStyle/>
        <a:p>
          <a:endParaRPr lang="en-US"/>
        </a:p>
      </dgm:t>
    </dgm:pt>
    <dgm:pt modelId="{9FE6A991-47D6-4C51-9A2C-AA1F7F7604D3}" type="sibTrans" cxnId="{9B748622-418B-4539-95FC-3D92CBAC73DE}">
      <dgm:prSet/>
      <dgm:spPr/>
      <dgm:t>
        <a:bodyPr/>
        <a:lstStyle/>
        <a:p>
          <a:endParaRPr lang="en-US"/>
        </a:p>
      </dgm:t>
    </dgm:pt>
    <dgm:pt modelId="{2D498B3B-F073-49E5-BA15-6E26BAF2B579}">
      <dgm:prSet/>
      <dgm:spPr/>
      <dgm:t>
        <a:bodyPr/>
        <a:lstStyle/>
        <a:p>
          <a:r>
            <a:rPr lang="it-IT"/>
            <a:t>Scelta del professionista</a:t>
          </a:r>
          <a:endParaRPr lang="en-US"/>
        </a:p>
      </dgm:t>
    </dgm:pt>
    <dgm:pt modelId="{201940DD-375F-4538-BBCA-3E9CE1D3A0B3}" type="parTrans" cxnId="{41D0C4F7-3264-41F5-9892-17DECE32095D}">
      <dgm:prSet/>
      <dgm:spPr/>
      <dgm:t>
        <a:bodyPr/>
        <a:lstStyle/>
        <a:p>
          <a:endParaRPr lang="en-US"/>
        </a:p>
      </dgm:t>
    </dgm:pt>
    <dgm:pt modelId="{A7004CE5-06A8-4BC6-B3DD-7083E3F7BB7D}" type="sibTrans" cxnId="{41D0C4F7-3264-41F5-9892-17DECE32095D}">
      <dgm:prSet/>
      <dgm:spPr/>
      <dgm:t>
        <a:bodyPr/>
        <a:lstStyle/>
        <a:p>
          <a:endParaRPr lang="en-US"/>
        </a:p>
      </dgm:t>
    </dgm:pt>
    <dgm:pt modelId="{9AA4C6CA-F2A1-404A-B0E6-8C62461C6D31}" type="pres">
      <dgm:prSet presAssocID="{67B12D01-D0DA-40E2-A68B-BFAE24CA7536}" presName="Name0" presStyleCnt="0">
        <dgm:presLayoutVars>
          <dgm:dir/>
          <dgm:animLvl val="lvl"/>
          <dgm:resizeHandles val="exact"/>
        </dgm:presLayoutVars>
      </dgm:prSet>
      <dgm:spPr/>
    </dgm:pt>
    <dgm:pt modelId="{1071CFC5-54D8-E444-8A17-E4495F0A796A}" type="pres">
      <dgm:prSet presAssocID="{82855E47-F52C-40D0-BC45-A9D064482CF5}" presName="linNode" presStyleCnt="0"/>
      <dgm:spPr/>
    </dgm:pt>
    <dgm:pt modelId="{7D0581CE-0EE8-1140-8CA5-E67ED9E6D1D3}" type="pres">
      <dgm:prSet presAssocID="{82855E47-F52C-40D0-BC45-A9D064482CF5}" presName="parentText" presStyleLbl="node1" presStyleIdx="0" presStyleCnt="5">
        <dgm:presLayoutVars>
          <dgm:chMax val="1"/>
          <dgm:bulletEnabled val="1"/>
        </dgm:presLayoutVars>
      </dgm:prSet>
      <dgm:spPr/>
    </dgm:pt>
    <dgm:pt modelId="{184D2E30-D101-784A-B210-5EB9FF0653D5}" type="pres">
      <dgm:prSet presAssocID="{A2C4091E-5CC7-469D-A5D9-D263C9AEA074}" presName="sp" presStyleCnt="0"/>
      <dgm:spPr/>
    </dgm:pt>
    <dgm:pt modelId="{8BE860EA-35FF-9640-8CD9-C65BB2620888}" type="pres">
      <dgm:prSet presAssocID="{E95F8317-C3CC-4A47-A246-AB8D8F4A40AC}" presName="linNode" presStyleCnt="0"/>
      <dgm:spPr/>
    </dgm:pt>
    <dgm:pt modelId="{AD1F0970-1B5F-B04D-BBC7-F586266FF7F1}" type="pres">
      <dgm:prSet presAssocID="{E95F8317-C3CC-4A47-A246-AB8D8F4A40AC}" presName="parentText" presStyleLbl="node1" presStyleIdx="1" presStyleCnt="5">
        <dgm:presLayoutVars>
          <dgm:chMax val="1"/>
          <dgm:bulletEnabled val="1"/>
        </dgm:presLayoutVars>
      </dgm:prSet>
      <dgm:spPr/>
    </dgm:pt>
    <dgm:pt modelId="{A46DEA99-56D8-C440-910F-0359CC606172}" type="pres">
      <dgm:prSet presAssocID="{52CBD381-1C30-43EC-B264-B1F1D97D36C9}" presName="sp" presStyleCnt="0"/>
      <dgm:spPr/>
    </dgm:pt>
    <dgm:pt modelId="{A410E8BF-C2C0-524B-B391-DCD0D6BD27ED}" type="pres">
      <dgm:prSet presAssocID="{D48226EE-3943-446E-920D-64FD60DBA7FF}" presName="linNode" presStyleCnt="0"/>
      <dgm:spPr/>
    </dgm:pt>
    <dgm:pt modelId="{1CFF5886-54FA-E94D-A583-7E79AE1ED2BE}" type="pres">
      <dgm:prSet presAssocID="{D48226EE-3943-446E-920D-64FD60DBA7FF}" presName="parentText" presStyleLbl="node1" presStyleIdx="2" presStyleCnt="5">
        <dgm:presLayoutVars>
          <dgm:chMax val="1"/>
          <dgm:bulletEnabled val="1"/>
        </dgm:presLayoutVars>
      </dgm:prSet>
      <dgm:spPr/>
    </dgm:pt>
    <dgm:pt modelId="{B04AD31C-A065-3E49-B404-CCD93CF92403}" type="pres">
      <dgm:prSet presAssocID="{F2AEA355-89C7-4D87-9786-EA288F9DD52E}" presName="sp" presStyleCnt="0"/>
      <dgm:spPr/>
    </dgm:pt>
    <dgm:pt modelId="{CA5CDCE7-8AEE-2948-8A58-6CBC93785B3E}" type="pres">
      <dgm:prSet presAssocID="{F8E532C1-492D-4E18-878C-F82D2637FF40}" presName="linNode" presStyleCnt="0"/>
      <dgm:spPr/>
    </dgm:pt>
    <dgm:pt modelId="{1124CCBD-36B7-3841-816B-C4DCA830BAA9}" type="pres">
      <dgm:prSet presAssocID="{F8E532C1-492D-4E18-878C-F82D2637FF40}" presName="parentText" presStyleLbl="node1" presStyleIdx="3" presStyleCnt="5">
        <dgm:presLayoutVars>
          <dgm:chMax val="1"/>
          <dgm:bulletEnabled val="1"/>
        </dgm:presLayoutVars>
      </dgm:prSet>
      <dgm:spPr/>
    </dgm:pt>
    <dgm:pt modelId="{253E61DD-8308-F04E-A460-6E8AC79318E0}" type="pres">
      <dgm:prSet presAssocID="{9FE6A991-47D6-4C51-9A2C-AA1F7F7604D3}" presName="sp" presStyleCnt="0"/>
      <dgm:spPr/>
    </dgm:pt>
    <dgm:pt modelId="{45298543-B33E-8C4B-8660-E0435D6BB1FA}" type="pres">
      <dgm:prSet presAssocID="{2D498B3B-F073-49E5-BA15-6E26BAF2B579}" presName="linNode" presStyleCnt="0"/>
      <dgm:spPr/>
    </dgm:pt>
    <dgm:pt modelId="{1D2B33BF-7AF7-9642-A212-27F7AA21BF60}" type="pres">
      <dgm:prSet presAssocID="{2D498B3B-F073-49E5-BA15-6E26BAF2B579}" presName="parentText" presStyleLbl="node1" presStyleIdx="4" presStyleCnt="5">
        <dgm:presLayoutVars>
          <dgm:chMax val="1"/>
          <dgm:bulletEnabled val="1"/>
        </dgm:presLayoutVars>
      </dgm:prSet>
      <dgm:spPr/>
    </dgm:pt>
  </dgm:ptLst>
  <dgm:cxnLst>
    <dgm:cxn modelId="{3C853A09-6D92-254A-8545-7CA1DFFFD15F}" type="presOf" srcId="{F8E532C1-492D-4E18-878C-F82D2637FF40}" destId="{1124CCBD-36B7-3841-816B-C4DCA830BAA9}" srcOrd="0" destOrd="0" presId="urn:microsoft.com/office/officeart/2005/8/layout/vList5"/>
    <dgm:cxn modelId="{9B748622-418B-4539-95FC-3D92CBAC73DE}" srcId="{67B12D01-D0DA-40E2-A68B-BFAE24CA7536}" destId="{F8E532C1-492D-4E18-878C-F82D2637FF40}" srcOrd="3" destOrd="0" parTransId="{DAEF6A1D-5662-4AAC-9898-2B099F71E1A0}" sibTransId="{9FE6A991-47D6-4C51-9A2C-AA1F7F7604D3}"/>
    <dgm:cxn modelId="{4BC3764E-F121-C24A-8DDD-553758D5DACE}" type="presOf" srcId="{67B12D01-D0DA-40E2-A68B-BFAE24CA7536}" destId="{9AA4C6CA-F2A1-404A-B0E6-8C62461C6D31}" srcOrd="0" destOrd="0" presId="urn:microsoft.com/office/officeart/2005/8/layout/vList5"/>
    <dgm:cxn modelId="{D0229458-4AD7-AB43-96BD-5C402D1E436C}" type="presOf" srcId="{E95F8317-C3CC-4A47-A246-AB8D8F4A40AC}" destId="{AD1F0970-1B5F-B04D-BBC7-F586266FF7F1}" srcOrd="0" destOrd="0" presId="urn:microsoft.com/office/officeart/2005/8/layout/vList5"/>
    <dgm:cxn modelId="{A039A063-E70E-4D45-ACB4-ECBE97318FC5}" type="presOf" srcId="{82855E47-F52C-40D0-BC45-A9D064482CF5}" destId="{7D0581CE-0EE8-1140-8CA5-E67ED9E6D1D3}" srcOrd="0" destOrd="0" presId="urn:microsoft.com/office/officeart/2005/8/layout/vList5"/>
    <dgm:cxn modelId="{CA655E70-96CC-E047-8E9D-79DDD1E0E4E6}" type="presOf" srcId="{2D498B3B-F073-49E5-BA15-6E26BAF2B579}" destId="{1D2B33BF-7AF7-9642-A212-27F7AA21BF60}" srcOrd="0" destOrd="0" presId="urn:microsoft.com/office/officeart/2005/8/layout/vList5"/>
    <dgm:cxn modelId="{DDB07F84-0F3F-45DC-A6D6-F7683DE2DE0B}" srcId="{67B12D01-D0DA-40E2-A68B-BFAE24CA7536}" destId="{82855E47-F52C-40D0-BC45-A9D064482CF5}" srcOrd="0" destOrd="0" parTransId="{918F43B5-0D53-4A9C-9D00-409518830F5B}" sibTransId="{A2C4091E-5CC7-469D-A5D9-D263C9AEA074}"/>
    <dgm:cxn modelId="{5830A89B-AC55-4E02-A79C-E68DCA153950}" srcId="{67B12D01-D0DA-40E2-A68B-BFAE24CA7536}" destId="{E95F8317-C3CC-4A47-A246-AB8D8F4A40AC}" srcOrd="1" destOrd="0" parTransId="{D0C046F3-C0F8-4B55-88BD-9A89A9AAD03F}" sibTransId="{52CBD381-1C30-43EC-B264-B1F1D97D36C9}"/>
    <dgm:cxn modelId="{F92AF6E7-C637-418C-850A-69735D27D6EC}" srcId="{67B12D01-D0DA-40E2-A68B-BFAE24CA7536}" destId="{D48226EE-3943-446E-920D-64FD60DBA7FF}" srcOrd="2" destOrd="0" parTransId="{24F0148B-A1A5-4832-8976-BBFFDE779B1C}" sibTransId="{F2AEA355-89C7-4D87-9786-EA288F9DD52E}"/>
    <dgm:cxn modelId="{C14BCFED-5ECE-0445-906B-3041D43033BE}" type="presOf" srcId="{D48226EE-3943-446E-920D-64FD60DBA7FF}" destId="{1CFF5886-54FA-E94D-A583-7E79AE1ED2BE}" srcOrd="0" destOrd="0" presId="urn:microsoft.com/office/officeart/2005/8/layout/vList5"/>
    <dgm:cxn modelId="{41D0C4F7-3264-41F5-9892-17DECE32095D}" srcId="{67B12D01-D0DA-40E2-A68B-BFAE24CA7536}" destId="{2D498B3B-F073-49E5-BA15-6E26BAF2B579}" srcOrd="4" destOrd="0" parTransId="{201940DD-375F-4538-BBCA-3E9CE1D3A0B3}" sibTransId="{A7004CE5-06A8-4BC6-B3DD-7083E3F7BB7D}"/>
    <dgm:cxn modelId="{9873A0F1-07F9-324A-A1B2-9D6AFDAEE26F}" type="presParOf" srcId="{9AA4C6CA-F2A1-404A-B0E6-8C62461C6D31}" destId="{1071CFC5-54D8-E444-8A17-E4495F0A796A}" srcOrd="0" destOrd="0" presId="urn:microsoft.com/office/officeart/2005/8/layout/vList5"/>
    <dgm:cxn modelId="{C50D7767-6A8B-6445-8DF5-4414BD1BFDA2}" type="presParOf" srcId="{1071CFC5-54D8-E444-8A17-E4495F0A796A}" destId="{7D0581CE-0EE8-1140-8CA5-E67ED9E6D1D3}" srcOrd="0" destOrd="0" presId="urn:microsoft.com/office/officeart/2005/8/layout/vList5"/>
    <dgm:cxn modelId="{6F61F60B-D95C-384F-B6E0-B90059961925}" type="presParOf" srcId="{9AA4C6CA-F2A1-404A-B0E6-8C62461C6D31}" destId="{184D2E30-D101-784A-B210-5EB9FF0653D5}" srcOrd="1" destOrd="0" presId="urn:microsoft.com/office/officeart/2005/8/layout/vList5"/>
    <dgm:cxn modelId="{34B99F42-7F57-1E4E-B267-473679A2FBA7}" type="presParOf" srcId="{9AA4C6CA-F2A1-404A-B0E6-8C62461C6D31}" destId="{8BE860EA-35FF-9640-8CD9-C65BB2620888}" srcOrd="2" destOrd="0" presId="urn:microsoft.com/office/officeart/2005/8/layout/vList5"/>
    <dgm:cxn modelId="{AD85F698-9ABC-A846-A958-5627BA7FD763}" type="presParOf" srcId="{8BE860EA-35FF-9640-8CD9-C65BB2620888}" destId="{AD1F0970-1B5F-B04D-BBC7-F586266FF7F1}" srcOrd="0" destOrd="0" presId="urn:microsoft.com/office/officeart/2005/8/layout/vList5"/>
    <dgm:cxn modelId="{C6979F72-E789-1A4A-9F7A-897089F7E8AB}" type="presParOf" srcId="{9AA4C6CA-F2A1-404A-B0E6-8C62461C6D31}" destId="{A46DEA99-56D8-C440-910F-0359CC606172}" srcOrd="3" destOrd="0" presId="urn:microsoft.com/office/officeart/2005/8/layout/vList5"/>
    <dgm:cxn modelId="{65E04C99-1B81-294F-B114-D1487C3F48B1}" type="presParOf" srcId="{9AA4C6CA-F2A1-404A-B0E6-8C62461C6D31}" destId="{A410E8BF-C2C0-524B-B391-DCD0D6BD27ED}" srcOrd="4" destOrd="0" presId="urn:microsoft.com/office/officeart/2005/8/layout/vList5"/>
    <dgm:cxn modelId="{6099545B-5217-584A-AF15-F01EED77128E}" type="presParOf" srcId="{A410E8BF-C2C0-524B-B391-DCD0D6BD27ED}" destId="{1CFF5886-54FA-E94D-A583-7E79AE1ED2BE}" srcOrd="0" destOrd="0" presId="urn:microsoft.com/office/officeart/2005/8/layout/vList5"/>
    <dgm:cxn modelId="{81AA8B16-1A03-9D4A-86D9-8B334386E30C}" type="presParOf" srcId="{9AA4C6CA-F2A1-404A-B0E6-8C62461C6D31}" destId="{B04AD31C-A065-3E49-B404-CCD93CF92403}" srcOrd="5" destOrd="0" presId="urn:microsoft.com/office/officeart/2005/8/layout/vList5"/>
    <dgm:cxn modelId="{71CBEF7A-0BB6-7149-9565-ADFB36A97571}" type="presParOf" srcId="{9AA4C6CA-F2A1-404A-B0E6-8C62461C6D31}" destId="{CA5CDCE7-8AEE-2948-8A58-6CBC93785B3E}" srcOrd="6" destOrd="0" presId="urn:microsoft.com/office/officeart/2005/8/layout/vList5"/>
    <dgm:cxn modelId="{CD10D99A-825C-3743-BE9A-8AFDE400F10D}" type="presParOf" srcId="{CA5CDCE7-8AEE-2948-8A58-6CBC93785B3E}" destId="{1124CCBD-36B7-3841-816B-C4DCA830BAA9}" srcOrd="0" destOrd="0" presId="urn:microsoft.com/office/officeart/2005/8/layout/vList5"/>
    <dgm:cxn modelId="{5D56925F-EA44-7445-87DB-843C5B231E1B}" type="presParOf" srcId="{9AA4C6CA-F2A1-404A-B0E6-8C62461C6D31}" destId="{253E61DD-8308-F04E-A460-6E8AC79318E0}" srcOrd="7" destOrd="0" presId="urn:microsoft.com/office/officeart/2005/8/layout/vList5"/>
    <dgm:cxn modelId="{23A532A0-190C-C543-85BE-0B4AF03D60A6}" type="presParOf" srcId="{9AA4C6CA-F2A1-404A-B0E6-8C62461C6D31}" destId="{45298543-B33E-8C4B-8660-E0435D6BB1FA}" srcOrd="8" destOrd="0" presId="urn:microsoft.com/office/officeart/2005/8/layout/vList5"/>
    <dgm:cxn modelId="{619E7E7B-BABF-C94E-89AE-FEDE7613721D}" type="presParOf" srcId="{45298543-B33E-8C4B-8660-E0435D6BB1FA}" destId="{1D2B33BF-7AF7-9642-A212-27F7AA21BF60}"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0581CE-0EE8-1140-8CA5-E67ED9E6D1D3}">
      <dsp:nvSpPr>
        <dsp:cNvPr id="0" name=""/>
        <dsp:cNvSpPr/>
      </dsp:nvSpPr>
      <dsp:spPr>
        <a:xfrm>
          <a:off x="3364992" y="1912"/>
          <a:ext cx="3785616" cy="83606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it-IT" sz="1600" kern="1200"/>
            <a:t>Riconoscere in sé o negli altri la presenza del problema (quando possiamo chiamarlo disturbo d’ansia?)</a:t>
          </a:r>
          <a:endParaRPr lang="en-US" sz="1600" kern="1200"/>
        </a:p>
      </dsp:txBody>
      <dsp:txXfrm>
        <a:off x="3405805" y="42725"/>
        <a:ext cx="3703990" cy="754434"/>
      </dsp:txXfrm>
    </dsp:sp>
    <dsp:sp modelId="{AD1F0970-1B5F-B04D-BBC7-F586266FF7F1}">
      <dsp:nvSpPr>
        <dsp:cNvPr id="0" name=""/>
        <dsp:cNvSpPr/>
      </dsp:nvSpPr>
      <dsp:spPr>
        <a:xfrm>
          <a:off x="3364992" y="879775"/>
          <a:ext cx="3785616" cy="83606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it-IT" sz="1600" kern="1200"/>
            <a:t>Farmaci, pro e contro</a:t>
          </a:r>
          <a:endParaRPr lang="en-US" sz="1600" kern="1200"/>
        </a:p>
      </dsp:txBody>
      <dsp:txXfrm>
        <a:off x="3405805" y="920588"/>
        <a:ext cx="3703990" cy="754434"/>
      </dsp:txXfrm>
    </dsp:sp>
    <dsp:sp modelId="{1CFF5886-54FA-E94D-A583-7E79AE1ED2BE}">
      <dsp:nvSpPr>
        <dsp:cNvPr id="0" name=""/>
        <dsp:cNvSpPr/>
      </dsp:nvSpPr>
      <dsp:spPr>
        <a:xfrm>
          <a:off x="3364992" y="1757638"/>
          <a:ext cx="3785616" cy="83606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it-IT" sz="1600" kern="1200"/>
            <a:t>Principali modalità di intervento</a:t>
          </a:r>
          <a:endParaRPr lang="en-US" sz="1600" kern="1200"/>
        </a:p>
      </dsp:txBody>
      <dsp:txXfrm>
        <a:off x="3405805" y="1798451"/>
        <a:ext cx="3703990" cy="754434"/>
      </dsp:txXfrm>
    </dsp:sp>
    <dsp:sp modelId="{1124CCBD-36B7-3841-816B-C4DCA830BAA9}">
      <dsp:nvSpPr>
        <dsp:cNvPr id="0" name=""/>
        <dsp:cNvSpPr/>
      </dsp:nvSpPr>
      <dsp:spPr>
        <a:xfrm>
          <a:off x="3364992" y="2635502"/>
          <a:ext cx="3785616" cy="83606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it-IT" sz="1600" kern="1200"/>
            <a:t>Pro e contro di questi interventi</a:t>
          </a:r>
          <a:endParaRPr lang="en-US" sz="1600" kern="1200"/>
        </a:p>
      </dsp:txBody>
      <dsp:txXfrm>
        <a:off x="3405805" y="2676315"/>
        <a:ext cx="3703990" cy="754434"/>
      </dsp:txXfrm>
    </dsp:sp>
    <dsp:sp modelId="{1D2B33BF-7AF7-9642-A212-27F7AA21BF60}">
      <dsp:nvSpPr>
        <dsp:cNvPr id="0" name=""/>
        <dsp:cNvSpPr/>
      </dsp:nvSpPr>
      <dsp:spPr>
        <a:xfrm>
          <a:off x="3364992" y="3513365"/>
          <a:ext cx="3785616" cy="83606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it-IT" sz="1600" kern="1200"/>
            <a:t>Scelta del professionista</a:t>
          </a:r>
          <a:endParaRPr lang="en-US" sz="1600" kern="1200"/>
        </a:p>
      </dsp:txBody>
      <dsp:txXfrm>
        <a:off x="3405805" y="3554178"/>
        <a:ext cx="3703990" cy="754434"/>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A9B139-A170-6D30-883C-3BDA38A50D41}"/>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1EC54B2C-0833-A11D-7227-B555E4ABA0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A9111AE5-7302-28B6-3BD1-EE927FBBF255}"/>
              </a:ext>
            </a:extLst>
          </p:cNvPr>
          <p:cNvSpPr>
            <a:spLocks noGrp="1"/>
          </p:cNvSpPr>
          <p:nvPr>
            <p:ph type="dt" sz="half" idx="10"/>
          </p:nvPr>
        </p:nvSpPr>
        <p:spPr/>
        <p:txBody>
          <a:bodyPr/>
          <a:lstStyle/>
          <a:p>
            <a:fld id="{EC4136DF-9BF0-3345-B731-CD99E3007582}" type="datetimeFigureOut">
              <a:rPr lang="it-IT" smtClean="0"/>
              <a:t>28/11/25</a:t>
            </a:fld>
            <a:endParaRPr lang="it-IT"/>
          </a:p>
        </p:txBody>
      </p:sp>
      <p:sp>
        <p:nvSpPr>
          <p:cNvPr id="5" name="Segnaposto piè di pagina 4">
            <a:extLst>
              <a:ext uri="{FF2B5EF4-FFF2-40B4-BE49-F238E27FC236}">
                <a16:creationId xmlns:a16="http://schemas.microsoft.com/office/drawing/2014/main" id="{BE5EFE68-5911-14F4-95BC-F6D4DC2791A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928FD26-B367-DEBE-11B4-97784497C11F}"/>
              </a:ext>
            </a:extLst>
          </p:cNvPr>
          <p:cNvSpPr>
            <a:spLocks noGrp="1"/>
          </p:cNvSpPr>
          <p:nvPr>
            <p:ph type="sldNum" sz="quarter" idx="12"/>
          </p:nvPr>
        </p:nvSpPr>
        <p:spPr/>
        <p:txBody>
          <a:bodyPr/>
          <a:lstStyle/>
          <a:p>
            <a:fld id="{8DE4198B-F0FE-C74E-9F93-CD35E6FC3706}" type="slidenum">
              <a:rPr lang="it-IT" smtClean="0"/>
              <a:t>‹N›</a:t>
            </a:fld>
            <a:endParaRPr lang="it-IT"/>
          </a:p>
        </p:txBody>
      </p:sp>
    </p:spTree>
    <p:extLst>
      <p:ext uri="{BB962C8B-B14F-4D97-AF65-F5344CB8AC3E}">
        <p14:creationId xmlns:p14="http://schemas.microsoft.com/office/powerpoint/2010/main" val="1199456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98DC13-20C5-7873-7970-70FF93D02A05}"/>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0E4D62F-0B04-DDCC-178A-968E3A0313A6}"/>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3E48C42-A020-F456-5884-03E85729E59F}"/>
              </a:ext>
            </a:extLst>
          </p:cNvPr>
          <p:cNvSpPr>
            <a:spLocks noGrp="1"/>
          </p:cNvSpPr>
          <p:nvPr>
            <p:ph type="dt" sz="half" idx="10"/>
          </p:nvPr>
        </p:nvSpPr>
        <p:spPr/>
        <p:txBody>
          <a:bodyPr/>
          <a:lstStyle/>
          <a:p>
            <a:fld id="{EC4136DF-9BF0-3345-B731-CD99E3007582}" type="datetimeFigureOut">
              <a:rPr lang="it-IT" smtClean="0"/>
              <a:t>28/11/25</a:t>
            </a:fld>
            <a:endParaRPr lang="it-IT"/>
          </a:p>
        </p:txBody>
      </p:sp>
      <p:sp>
        <p:nvSpPr>
          <p:cNvPr id="5" name="Segnaposto piè di pagina 4">
            <a:extLst>
              <a:ext uri="{FF2B5EF4-FFF2-40B4-BE49-F238E27FC236}">
                <a16:creationId xmlns:a16="http://schemas.microsoft.com/office/drawing/2014/main" id="{51762247-7934-45FC-D92A-7BE532F667A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B4182DD-0351-4E46-FFC1-47761952D5AD}"/>
              </a:ext>
            </a:extLst>
          </p:cNvPr>
          <p:cNvSpPr>
            <a:spLocks noGrp="1"/>
          </p:cNvSpPr>
          <p:nvPr>
            <p:ph type="sldNum" sz="quarter" idx="12"/>
          </p:nvPr>
        </p:nvSpPr>
        <p:spPr/>
        <p:txBody>
          <a:bodyPr/>
          <a:lstStyle/>
          <a:p>
            <a:fld id="{8DE4198B-F0FE-C74E-9F93-CD35E6FC3706}" type="slidenum">
              <a:rPr lang="it-IT" smtClean="0"/>
              <a:t>‹N›</a:t>
            </a:fld>
            <a:endParaRPr lang="it-IT"/>
          </a:p>
        </p:txBody>
      </p:sp>
    </p:spTree>
    <p:extLst>
      <p:ext uri="{BB962C8B-B14F-4D97-AF65-F5344CB8AC3E}">
        <p14:creationId xmlns:p14="http://schemas.microsoft.com/office/powerpoint/2010/main" val="1557867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60C1B76D-39E6-1200-ACB2-815F9E669505}"/>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1B78C565-4515-7368-D6A4-C5982683B323}"/>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58EFA5D-70D6-DF85-CA09-15FF6D452E12}"/>
              </a:ext>
            </a:extLst>
          </p:cNvPr>
          <p:cNvSpPr>
            <a:spLocks noGrp="1"/>
          </p:cNvSpPr>
          <p:nvPr>
            <p:ph type="dt" sz="half" idx="10"/>
          </p:nvPr>
        </p:nvSpPr>
        <p:spPr/>
        <p:txBody>
          <a:bodyPr/>
          <a:lstStyle/>
          <a:p>
            <a:fld id="{EC4136DF-9BF0-3345-B731-CD99E3007582}" type="datetimeFigureOut">
              <a:rPr lang="it-IT" smtClean="0"/>
              <a:t>28/11/25</a:t>
            </a:fld>
            <a:endParaRPr lang="it-IT"/>
          </a:p>
        </p:txBody>
      </p:sp>
      <p:sp>
        <p:nvSpPr>
          <p:cNvPr id="5" name="Segnaposto piè di pagina 4">
            <a:extLst>
              <a:ext uri="{FF2B5EF4-FFF2-40B4-BE49-F238E27FC236}">
                <a16:creationId xmlns:a16="http://schemas.microsoft.com/office/drawing/2014/main" id="{EBF60C02-5E06-1359-8B6F-0682B0968AD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E3B75BA-3AA3-3566-6B15-4607196771A9}"/>
              </a:ext>
            </a:extLst>
          </p:cNvPr>
          <p:cNvSpPr>
            <a:spLocks noGrp="1"/>
          </p:cNvSpPr>
          <p:nvPr>
            <p:ph type="sldNum" sz="quarter" idx="12"/>
          </p:nvPr>
        </p:nvSpPr>
        <p:spPr/>
        <p:txBody>
          <a:bodyPr/>
          <a:lstStyle/>
          <a:p>
            <a:fld id="{8DE4198B-F0FE-C74E-9F93-CD35E6FC3706}" type="slidenum">
              <a:rPr lang="it-IT" smtClean="0"/>
              <a:t>‹N›</a:t>
            </a:fld>
            <a:endParaRPr lang="it-IT"/>
          </a:p>
        </p:txBody>
      </p:sp>
    </p:spTree>
    <p:extLst>
      <p:ext uri="{BB962C8B-B14F-4D97-AF65-F5344CB8AC3E}">
        <p14:creationId xmlns:p14="http://schemas.microsoft.com/office/powerpoint/2010/main" val="1551772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C9732B1-66ED-0A80-E40A-83B4A06D1118}"/>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791B785-6F72-4246-EC46-3EEFDD3B7F46}"/>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893E483-B1E5-559E-C341-6F18EB5533DA}"/>
              </a:ext>
            </a:extLst>
          </p:cNvPr>
          <p:cNvSpPr>
            <a:spLocks noGrp="1"/>
          </p:cNvSpPr>
          <p:nvPr>
            <p:ph type="dt" sz="half" idx="10"/>
          </p:nvPr>
        </p:nvSpPr>
        <p:spPr/>
        <p:txBody>
          <a:bodyPr/>
          <a:lstStyle/>
          <a:p>
            <a:fld id="{EC4136DF-9BF0-3345-B731-CD99E3007582}" type="datetimeFigureOut">
              <a:rPr lang="it-IT" smtClean="0"/>
              <a:t>28/11/25</a:t>
            </a:fld>
            <a:endParaRPr lang="it-IT"/>
          </a:p>
        </p:txBody>
      </p:sp>
      <p:sp>
        <p:nvSpPr>
          <p:cNvPr id="5" name="Segnaposto piè di pagina 4">
            <a:extLst>
              <a:ext uri="{FF2B5EF4-FFF2-40B4-BE49-F238E27FC236}">
                <a16:creationId xmlns:a16="http://schemas.microsoft.com/office/drawing/2014/main" id="{B964B4A6-ABB9-FCC5-27AC-594C38C70B5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2482A5A-0128-72F5-E145-5D5A6AC460F7}"/>
              </a:ext>
            </a:extLst>
          </p:cNvPr>
          <p:cNvSpPr>
            <a:spLocks noGrp="1"/>
          </p:cNvSpPr>
          <p:nvPr>
            <p:ph type="sldNum" sz="quarter" idx="12"/>
          </p:nvPr>
        </p:nvSpPr>
        <p:spPr>
          <a:xfrm>
            <a:off x="13290738" y="6536627"/>
            <a:ext cx="349062" cy="48324"/>
          </a:xfrm>
        </p:spPr>
        <p:txBody>
          <a:bodyPr/>
          <a:lstStyle/>
          <a:p>
            <a:fld id="{8DE4198B-F0FE-C74E-9F93-CD35E6FC3706}" type="slidenum">
              <a:rPr lang="it-IT" smtClean="0"/>
              <a:t>‹N›</a:t>
            </a:fld>
            <a:endParaRPr lang="it-IT"/>
          </a:p>
        </p:txBody>
      </p:sp>
    </p:spTree>
    <p:extLst>
      <p:ext uri="{BB962C8B-B14F-4D97-AF65-F5344CB8AC3E}">
        <p14:creationId xmlns:p14="http://schemas.microsoft.com/office/powerpoint/2010/main" val="1165553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E23810-5C5E-7C39-28DC-07630D995F48}"/>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45EA1AC9-FC87-6235-1CE6-0D1B1144875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FA351EA3-8A8F-EFF1-7D37-E6AA4273FE19}"/>
              </a:ext>
            </a:extLst>
          </p:cNvPr>
          <p:cNvSpPr>
            <a:spLocks noGrp="1"/>
          </p:cNvSpPr>
          <p:nvPr>
            <p:ph type="dt" sz="half" idx="10"/>
          </p:nvPr>
        </p:nvSpPr>
        <p:spPr/>
        <p:txBody>
          <a:bodyPr/>
          <a:lstStyle/>
          <a:p>
            <a:fld id="{EC4136DF-9BF0-3345-B731-CD99E3007582}" type="datetimeFigureOut">
              <a:rPr lang="it-IT" smtClean="0"/>
              <a:t>28/11/25</a:t>
            </a:fld>
            <a:endParaRPr lang="it-IT"/>
          </a:p>
        </p:txBody>
      </p:sp>
      <p:sp>
        <p:nvSpPr>
          <p:cNvPr id="5" name="Segnaposto piè di pagina 4">
            <a:extLst>
              <a:ext uri="{FF2B5EF4-FFF2-40B4-BE49-F238E27FC236}">
                <a16:creationId xmlns:a16="http://schemas.microsoft.com/office/drawing/2014/main" id="{18F299BA-CA38-6808-2097-A2D62307AD6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B239569-1807-E08C-9F0D-BE2B1C46D0A0}"/>
              </a:ext>
            </a:extLst>
          </p:cNvPr>
          <p:cNvSpPr>
            <a:spLocks noGrp="1"/>
          </p:cNvSpPr>
          <p:nvPr>
            <p:ph type="sldNum" sz="quarter" idx="12"/>
          </p:nvPr>
        </p:nvSpPr>
        <p:spPr/>
        <p:txBody>
          <a:bodyPr/>
          <a:lstStyle/>
          <a:p>
            <a:fld id="{8DE4198B-F0FE-C74E-9F93-CD35E6FC3706}" type="slidenum">
              <a:rPr lang="it-IT" smtClean="0"/>
              <a:t>‹N›</a:t>
            </a:fld>
            <a:endParaRPr lang="it-IT"/>
          </a:p>
        </p:txBody>
      </p:sp>
    </p:spTree>
    <p:extLst>
      <p:ext uri="{BB962C8B-B14F-4D97-AF65-F5344CB8AC3E}">
        <p14:creationId xmlns:p14="http://schemas.microsoft.com/office/powerpoint/2010/main" val="970642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6695F0-85AC-1D4F-0048-306BD3FCB74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8E09AE3-00C2-B48B-943C-43023287041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835C78AA-25F0-C686-EA93-0CED2030ED35}"/>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E8B56177-19DD-EA3F-015B-974C861B7D67}"/>
              </a:ext>
            </a:extLst>
          </p:cNvPr>
          <p:cNvSpPr>
            <a:spLocks noGrp="1"/>
          </p:cNvSpPr>
          <p:nvPr>
            <p:ph type="dt" sz="half" idx="10"/>
          </p:nvPr>
        </p:nvSpPr>
        <p:spPr/>
        <p:txBody>
          <a:bodyPr/>
          <a:lstStyle/>
          <a:p>
            <a:fld id="{EC4136DF-9BF0-3345-B731-CD99E3007582}" type="datetimeFigureOut">
              <a:rPr lang="it-IT" smtClean="0"/>
              <a:t>28/11/25</a:t>
            </a:fld>
            <a:endParaRPr lang="it-IT"/>
          </a:p>
        </p:txBody>
      </p:sp>
      <p:sp>
        <p:nvSpPr>
          <p:cNvPr id="6" name="Segnaposto piè di pagina 5">
            <a:extLst>
              <a:ext uri="{FF2B5EF4-FFF2-40B4-BE49-F238E27FC236}">
                <a16:creationId xmlns:a16="http://schemas.microsoft.com/office/drawing/2014/main" id="{5FA7EF4F-E7D1-8562-4077-AE221BC67403}"/>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D9790B8-1E99-9AA7-E93C-EFF220A4F3E5}"/>
              </a:ext>
            </a:extLst>
          </p:cNvPr>
          <p:cNvSpPr>
            <a:spLocks noGrp="1"/>
          </p:cNvSpPr>
          <p:nvPr>
            <p:ph type="sldNum" sz="quarter" idx="12"/>
          </p:nvPr>
        </p:nvSpPr>
        <p:spPr/>
        <p:txBody>
          <a:bodyPr/>
          <a:lstStyle/>
          <a:p>
            <a:fld id="{8DE4198B-F0FE-C74E-9F93-CD35E6FC3706}" type="slidenum">
              <a:rPr lang="it-IT" smtClean="0"/>
              <a:t>‹N›</a:t>
            </a:fld>
            <a:endParaRPr lang="it-IT"/>
          </a:p>
        </p:txBody>
      </p:sp>
    </p:spTree>
    <p:extLst>
      <p:ext uri="{BB962C8B-B14F-4D97-AF65-F5344CB8AC3E}">
        <p14:creationId xmlns:p14="http://schemas.microsoft.com/office/powerpoint/2010/main" val="493263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6691E0D-9726-4C35-3F86-6096992CE16D}"/>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E6EF75E3-EE93-35DB-B5F8-8BDDDF9623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0AC15A45-6C96-1405-97F5-4069033D9AF6}"/>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9C87A246-367C-22D8-D45B-1656E3DA87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9801E973-A948-9ED4-B11E-5722BE6760FC}"/>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0DF78DF8-7125-C0C1-B5D5-C7E44F5A0364}"/>
              </a:ext>
            </a:extLst>
          </p:cNvPr>
          <p:cNvSpPr>
            <a:spLocks noGrp="1"/>
          </p:cNvSpPr>
          <p:nvPr>
            <p:ph type="dt" sz="half" idx="10"/>
          </p:nvPr>
        </p:nvSpPr>
        <p:spPr/>
        <p:txBody>
          <a:bodyPr/>
          <a:lstStyle/>
          <a:p>
            <a:fld id="{EC4136DF-9BF0-3345-B731-CD99E3007582}" type="datetimeFigureOut">
              <a:rPr lang="it-IT" smtClean="0"/>
              <a:t>28/11/25</a:t>
            </a:fld>
            <a:endParaRPr lang="it-IT"/>
          </a:p>
        </p:txBody>
      </p:sp>
      <p:sp>
        <p:nvSpPr>
          <p:cNvPr id="8" name="Segnaposto piè di pagina 7">
            <a:extLst>
              <a:ext uri="{FF2B5EF4-FFF2-40B4-BE49-F238E27FC236}">
                <a16:creationId xmlns:a16="http://schemas.microsoft.com/office/drawing/2014/main" id="{B5C8BD2E-AEE0-1035-C648-455D2DC0487E}"/>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531A3DB2-F101-E69F-B9C4-217E911DC496}"/>
              </a:ext>
            </a:extLst>
          </p:cNvPr>
          <p:cNvSpPr>
            <a:spLocks noGrp="1"/>
          </p:cNvSpPr>
          <p:nvPr>
            <p:ph type="sldNum" sz="quarter" idx="12"/>
          </p:nvPr>
        </p:nvSpPr>
        <p:spPr/>
        <p:txBody>
          <a:bodyPr/>
          <a:lstStyle/>
          <a:p>
            <a:fld id="{8DE4198B-F0FE-C74E-9F93-CD35E6FC3706}" type="slidenum">
              <a:rPr lang="it-IT" smtClean="0"/>
              <a:t>‹N›</a:t>
            </a:fld>
            <a:endParaRPr lang="it-IT"/>
          </a:p>
        </p:txBody>
      </p:sp>
    </p:spTree>
    <p:extLst>
      <p:ext uri="{BB962C8B-B14F-4D97-AF65-F5344CB8AC3E}">
        <p14:creationId xmlns:p14="http://schemas.microsoft.com/office/powerpoint/2010/main" val="2961892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8922E8E-C341-D945-AD11-20EE7AE8915F}"/>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45BD73AC-3070-3A2E-5734-560E35E04610}"/>
              </a:ext>
            </a:extLst>
          </p:cNvPr>
          <p:cNvSpPr>
            <a:spLocks noGrp="1"/>
          </p:cNvSpPr>
          <p:nvPr>
            <p:ph type="dt" sz="half" idx="10"/>
          </p:nvPr>
        </p:nvSpPr>
        <p:spPr/>
        <p:txBody>
          <a:bodyPr/>
          <a:lstStyle/>
          <a:p>
            <a:fld id="{EC4136DF-9BF0-3345-B731-CD99E3007582}" type="datetimeFigureOut">
              <a:rPr lang="it-IT" smtClean="0"/>
              <a:t>28/11/25</a:t>
            </a:fld>
            <a:endParaRPr lang="it-IT"/>
          </a:p>
        </p:txBody>
      </p:sp>
      <p:sp>
        <p:nvSpPr>
          <p:cNvPr id="4" name="Segnaposto piè di pagina 3">
            <a:extLst>
              <a:ext uri="{FF2B5EF4-FFF2-40B4-BE49-F238E27FC236}">
                <a16:creationId xmlns:a16="http://schemas.microsoft.com/office/drawing/2014/main" id="{8D4D5803-464A-6C0B-733A-5DB43CC92951}"/>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18400C0D-1D91-D4CB-B81B-FE7D56457228}"/>
              </a:ext>
            </a:extLst>
          </p:cNvPr>
          <p:cNvSpPr>
            <a:spLocks noGrp="1"/>
          </p:cNvSpPr>
          <p:nvPr>
            <p:ph type="sldNum" sz="quarter" idx="12"/>
          </p:nvPr>
        </p:nvSpPr>
        <p:spPr/>
        <p:txBody>
          <a:bodyPr/>
          <a:lstStyle/>
          <a:p>
            <a:fld id="{8DE4198B-F0FE-C74E-9F93-CD35E6FC3706}" type="slidenum">
              <a:rPr lang="it-IT" smtClean="0"/>
              <a:t>‹N›</a:t>
            </a:fld>
            <a:endParaRPr lang="it-IT"/>
          </a:p>
        </p:txBody>
      </p:sp>
    </p:spTree>
    <p:extLst>
      <p:ext uri="{BB962C8B-B14F-4D97-AF65-F5344CB8AC3E}">
        <p14:creationId xmlns:p14="http://schemas.microsoft.com/office/powerpoint/2010/main" val="2891700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87511765-33B2-6870-5335-85C2594D4A6F}"/>
              </a:ext>
            </a:extLst>
          </p:cNvPr>
          <p:cNvSpPr>
            <a:spLocks noGrp="1"/>
          </p:cNvSpPr>
          <p:nvPr>
            <p:ph type="dt" sz="half" idx="10"/>
          </p:nvPr>
        </p:nvSpPr>
        <p:spPr/>
        <p:txBody>
          <a:bodyPr/>
          <a:lstStyle/>
          <a:p>
            <a:fld id="{EC4136DF-9BF0-3345-B731-CD99E3007582}" type="datetimeFigureOut">
              <a:rPr lang="it-IT" smtClean="0"/>
              <a:t>28/11/25</a:t>
            </a:fld>
            <a:endParaRPr lang="it-IT"/>
          </a:p>
        </p:txBody>
      </p:sp>
      <p:sp>
        <p:nvSpPr>
          <p:cNvPr id="3" name="Segnaposto piè di pagina 2">
            <a:extLst>
              <a:ext uri="{FF2B5EF4-FFF2-40B4-BE49-F238E27FC236}">
                <a16:creationId xmlns:a16="http://schemas.microsoft.com/office/drawing/2014/main" id="{4B6D4EFD-914A-AA74-DCAD-A626BE52BD88}"/>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DC5B17D7-6F38-A81F-0E06-7F6212AE448D}"/>
              </a:ext>
            </a:extLst>
          </p:cNvPr>
          <p:cNvSpPr>
            <a:spLocks noGrp="1"/>
          </p:cNvSpPr>
          <p:nvPr>
            <p:ph type="sldNum" sz="quarter" idx="12"/>
          </p:nvPr>
        </p:nvSpPr>
        <p:spPr/>
        <p:txBody>
          <a:bodyPr/>
          <a:lstStyle/>
          <a:p>
            <a:fld id="{8DE4198B-F0FE-C74E-9F93-CD35E6FC3706}" type="slidenum">
              <a:rPr lang="it-IT" smtClean="0"/>
              <a:t>‹N›</a:t>
            </a:fld>
            <a:endParaRPr lang="it-IT"/>
          </a:p>
        </p:txBody>
      </p:sp>
    </p:spTree>
    <p:extLst>
      <p:ext uri="{BB962C8B-B14F-4D97-AF65-F5344CB8AC3E}">
        <p14:creationId xmlns:p14="http://schemas.microsoft.com/office/powerpoint/2010/main" val="1483995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B606797-3DE5-1549-5397-11AA22E8839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6992F96-EE05-07DB-BCCC-18A6AAC640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88A5C7A0-CBE4-CC03-C69A-F85A62C7D0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961A9B5-8A28-6289-70D2-1696CA3F0F4A}"/>
              </a:ext>
            </a:extLst>
          </p:cNvPr>
          <p:cNvSpPr>
            <a:spLocks noGrp="1"/>
          </p:cNvSpPr>
          <p:nvPr>
            <p:ph type="dt" sz="half" idx="10"/>
          </p:nvPr>
        </p:nvSpPr>
        <p:spPr/>
        <p:txBody>
          <a:bodyPr/>
          <a:lstStyle/>
          <a:p>
            <a:fld id="{EC4136DF-9BF0-3345-B731-CD99E3007582}" type="datetimeFigureOut">
              <a:rPr lang="it-IT" smtClean="0"/>
              <a:t>28/11/25</a:t>
            </a:fld>
            <a:endParaRPr lang="it-IT"/>
          </a:p>
        </p:txBody>
      </p:sp>
      <p:sp>
        <p:nvSpPr>
          <p:cNvPr id="6" name="Segnaposto piè di pagina 5">
            <a:extLst>
              <a:ext uri="{FF2B5EF4-FFF2-40B4-BE49-F238E27FC236}">
                <a16:creationId xmlns:a16="http://schemas.microsoft.com/office/drawing/2014/main" id="{5A7FA5CA-A9C2-7C75-27AF-EC250187CB8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6EC5F96-0AF9-5F0D-F689-DF711E421E56}"/>
              </a:ext>
            </a:extLst>
          </p:cNvPr>
          <p:cNvSpPr>
            <a:spLocks noGrp="1"/>
          </p:cNvSpPr>
          <p:nvPr>
            <p:ph type="sldNum" sz="quarter" idx="12"/>
          </p:nvPr>
        </p:nvSpPr>
        <p:spPr/>
        <p:txBody>
          <a:bodyPr/>
          <a:lstStyle/>
          <a:p>
            <a:fld id="{8DE4198B-F0FE-C74E-9F93-CD35E6FC3706}" type="slidenum">
              <a:rPr lang="it-IT" smtClean="0"/>
              <a:t>‹N›</a:t>
            </a:fld>
            <a:endParaRPr lang="it-IT"/>
          </a:p>
        </p:txBody>
      </p:sp>
    </p:spTree>
    <p:extLst>
      <p:ext uri="{BB962C8B-B14F-4D97-AF65-F5344CB8AC3E}">
        <p14:creationId xmlns:p14="http://schemas.microsoft.com/office/powerpoint/2010/main" val="2781247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AF6C05-9797-2B5A-45AF-F22AA06E1F6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BE8FDA60-E629-CE48-B0AB-0A21A27D11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46C8372D-974A-788F-DAA8-B01A84A0E4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AE0FD522-272C-A0C7-A5D0-1E9326655C50}"/>
              </a:ext>
            </a:extLst>
          </p:cNvPr>
          <p:cNvSpPr>
            <a:spLocks noGrp="1"/>
          </p:cNvSpPr>
          <p:nvPr>
            <p:ph type="dt" sz="half" idx="10"/>
          </p:nvPr>
        </p:nvSpPr>
        <p:spPr/>
        <p:txBody>
          <a:bodyPr/>
          <a:lstStyle/>
          <a:p>
            <a:fld id="{EC4136DF-9BF0-3345-B731-CD99E3007582}" type="datetimeFigureOut">
              <a:rPr lang="it-IT" smtClean="0"/>
              <a:t>28/11/25</a:t>
            </a:fld>
            <a:endParaRPr lang="it-IT"/>
          </a:p>
        </p:txBody>
      </p:sp>
      <p:sp>
        <p:nvSpPr>
          <p:cNvPr id="6" name="Segnaposto piè di pagina 5">
            <a:extLst>
              <a:ext uri="{FF2B5EF4-FFF2-40B4-BE49-F238E27FC236}">
                <a16:creationId xmlns:a16="http://schemas.microsoft.com/office/drawing/2014/main" id="{5FE844E7-4FC8-765C-087A-AB85815BCF9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1A65740-5284-D0B8-DCAC-622902F15E88}"/>
              </a:ext>
            </a:extLst>
          </p:cNvPr>
          <p:cNvSpPr>
            <a:spLocks noGrp="1"/>
          </p:cNvSpPr>
          <p:nvPr>
            <p:ph type="sldNum" sz="quarter" idx="12"/>
          </p:nvPr>
        </p:nvSpPr>
        <p:spPr/>
        <p:txBody>
          <a:bodyPr/>
          <a:lstStyle/>
          <a:p>
            <a:fld id="{8DE4198B-F0FE-C74E-9F93-CD35E6FC3706}" type="slidenum">
              <a:rPr lang="it-IT" smtClean="0"/>
              <a:t>‹N›</a:t>
            </a:fld>
            <a:endParaRPr lang="it-IT"/>
          </a:p>
        </p:txBody>
      </p:sp>
    </p:spTree>
    <p:extLst>
      <p:ext uri="{BB962C8B-B14F-4D97-AF65-F5344CB8AC3E}">
        <p14:creationId xmlns:p14="http://schemas.microsoft.com/office/powerpoint/2010/main" val="3249345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C2648BE1-6102-031F-A0E0-91C0A1E561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97667E8-1224-F8D8-9B77-BF172BD59E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a:extLst>
              <a:ext uri="{FF2B5EF4-FFF2-40B4-BE49-F238E27FC236}">
                <a16:creationId xmlns:a16="http://schemas.microsoft.com/office/drawing/2014/main" id="{508175CF-389D-900F-84DA-38B7EADB8F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C4136DF-9BF0-3345-B731-CD99E3007582}" type="datetimeFigureOut">
              <a:rPr lang="it-IT" smtClean="0"/>
              <a:t>28/11/25</a:t>
            </a:fld>
            <a:endParaRPr lang="it-IT"/>
          </a:p>
        </p:txBody>
      </p:sp>
      <p:sp>
        <p:nvSpPr>
          <p:cNvPr id="5" name="Segnaposto piè di pagina 4">
            <a:extLst>
              <a:ext uri="{FF2B5EF4-FFF2-40B4-BE49-F238E27FC236}">
                <a16:creationId xmlns:a16="http://schemas.microsoft.com/office/drawing/2014/main" id="{190E317E-D8EF-E3E6-DEE2-354C5D6819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egnaposto numero diapositiva 5">
            <a:extLst>
              <a:ext uri="{FF2B5EF4-FFF2-40B4-BE49-F238E27FC236}">
                <a16:creationId xmlns:a16="http://schemas.microsoft.com/office/drawing/2014/main" id="{5697CF4F-3B0E-516E-6426-DD11A2925497}"/>
              </a:ext>
            </a:extLst>
          </p:cNvPr>
          <p:cNvSpPr>
            <a:spLocks noGrp="1"/>
          </p:cNvSpPr>
          <p:nvPr>
            <p:ph type="sldNum" sz="quarter" idx="4"/>
          </p:nvPr>
        </p:nvSpPr>
        <p:spPr>
          <a:xfrm flipH="1">
            <a:off x="11773331" y="6529379"/>
            <a:ext cx="45719" cy="55572"/>
          </a:xfrm>
          <a:prstGeom prst="rect">
            <a:avLst/>
          </a:prstGeom>
        </p:spPr>
        <p:txBody>
          <a:bodyPr vert="horz" lIns="91440" tIns="45720" rIns="91440" bIns="45720" rtlCol="0" anchor="ctr"/>
          <a:lstStyle>
            <a:lvl1pPr algn="r">
              <a:defRPr sz="1200">
                <a:solidFill>
                  <a:schemeClr val="tx1">
                    <a:tint val="82000"/>
                  </a:schemeClr>
                </a:solidFill>
              </a:defRPr>
            </a:lvl1pPr>
          </a:lstStyle>
          <a:p>
            <a:fld id="{8DE4198B-F0FE-C74E-9F93-CD35E6FC3706}" type="slidenum">
              <a:rPr lang="it-IT" smtClean="0"/>
              <a:t>‹N›</a:t>
            </a:fld>
            <a:endParaRPr lang="it-IT"/>
          </a:p>
        </p:txBody>
      </p:sp>
      <p:pic>
        <p:nvPicPr>
          <p:cNvPr id="4102" name="Picture 6">
            <a:extLst>
              <a:ext uri="{FF2B5EF4-FFF2-40B4-BE49-F238E27FC236}">
                <a16:creationId xmlns:a16="http://schemas.microsoft.com/office/drawing/2014/main" id="{4D921C07-36F3-11AB-7FFE-74687026C941}"/>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904777" y="5727940"/>
            <a:ext cx="974806" cy="974806"/>
          </a:xfrm>
          <a:prstGeom prst="rect">
            <a:avLst/>
          </a:prstGeom>
          <a:noFill/>
          <a:effectLst>
            <a:softEdge rad="58421"/>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226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Icone fluttuanti disegnate a mano">
            <a:extLst>
              <a:ext uri="{FF2B5EF4-FFF2-40B4-BE49-F238E27FC236}">
                <a16:creationId xmlns:a16="http://schemas.microsoft.com/office/drawing/2014/main" id="{666A086C-04E6-BE64-A139-0E03BF85E353}"/>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84" r="1" b="1"/>
          <a:stretch>
            <a:fillRect/>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5BB9A9C6-D1E3-5FFF-8E58-DEB7B82CFDD9}"/>
              </a:ext>
            </a:extLst>
          </p:cNvPr>
          <p:cNvSpPr>
            <a:spLocks noGrp="1"/>
          </p:cNvSpPr>
          <p:nvPr>
            <p:ph type="ctrTitle"/>
          </p:nvPr>
        </p:nvSpPr>
        <p:spPr>
          <a:xfrm>
            <a:off x="1063752" y="1029848"/>
            <a:ext cx="10058400" cy="1553943"/>
          </a:xfrm>
          <a:effectLst>
            <a:outerShdw blurRad="50800" dist="38100" dir="2700000" algn="tl" rotWithShape="0">
              <a:prstClr val="black">
                <a:alpha val="40000"/>
              </a:prstClr>
            </a:outerShdw>
          </a:effectLst>
        </p:spPr>
        <p:txBody>
          <a:bodyPr>
            <a:normAutofit/>
          </a:bodyPr>
          <a:lstStyle/>
          <a:p>
            <a:r>
              <a:rPr lang="it-IT" sz="5200" b="1" dirty="0">
                <a:solidFill>
                  <a:srgbClr val="FFFFFF"/>
                </a:solidFill>
                <a:latin typeface="Courier New" panose="02070309020205020404" pitchFamily="49" charset="0"/>
                <a:cs typeface="Courier New" panose="02070309020205020404" pitchFamily="49" charset="0"/>
              </a:rPr>
              <a:t>Ansia</a:t>
            </a:r>
            <a:br>
              <a:rPr lang="it-IT" sz="5200" b="1" dirty="0">
                <a:solidFill>
                  <a:srgbClr val="FFFFFF"/>
                </a:solidFill>
                <a:latin typeface="Courier New" panose="02070309020205020404" pitchFamily="49" charset="0"/>
                <a:cs typeface="Courier New" panose="02070309020205020404" pitchFamily="49" charset="0"/>
              </a:rPr>
            </a:br>
            <a:r>
              <a:rPr lang="it-IT" sz="5200" b="1" dirty="0">
                <a:solidFill>
                  <a:srgbClr val="FFFFFF"/>
                </a:solidFill>
                <a:latin typeface="Courier New" panose="02070309020205020404" pitchFamily="49" charset="0"/>
                <a:cs typeface="Courier New" panose="02070309020205020404" pitchFamily="49" charset="0"/>
              </a:rPr>
              <a:t>e attacchi di panico</a:t>
            </a:r>
          </a:p>
        </p:txBody>
      </p:sp>
      <p:sp>
        <p:nvSpPr>
          <p:cNvPr id="3" name="Sottotitolo 2">
            <a:extLst>
              <a:ext uri="{FF2B5EF4-FFF2-40B4-BE49-F238E27FC236}">
                <a16:creationId xmlns:a16="http://schemas.microsoft.com/office/drawing/2014/main" id="{D4DF7577-D6ED-1DF4-C56F-E5161496FABF}"/>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it-IT" sz="4000" b="1" i="1" dirty="0">
                <a:solidFill>
                  <a:srgbClr val="FFFFFF"/>
                </a:solidFill>
              </a:rPr>
              <a:t>Basta una pastiglia?</a:t>
            </a:r>
          </a:p>
        </p:txBody>
      </p:sp>
    </p:spTree>
    <p:extLst>
      <p:ext uri="{BB962C8B-B14F-4D97-AF65-F5344CB8AC3E}">
        <p14:creationId xmlns:p14="http://schemas.microsoft.com/office/powerpoint/2010/main" val="386184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BB4A070C-200A-DD88-9F16-853B38F391E9}"/>
              </a:ext>
            </a:extLst>
          </p:cNvPr>
          <p:cNvSpPr>
            <a:spLocks noGrp="1"/>
          </p:cNvSpPr>
          <p:nvPr>
            <p:ph type="title"/>
          </p:nvPr>
        </p:nvSpPr>
        <p:spPr>
          <a:xfrm>
            <a:off x="6739128" y="638089"/>
            <a:ext cx="4818888" cy="1476801"/>
          </a:xfrm>
        </p:spPr>
        <p:txBody>
          <a:bodyPr anchor="b">
            <a:normAutofit/>
          </a:bodyPr>
          <a:lstStyle/>
          <a:p>
            <a:r>
              <a:rPr lang="it-IT" sz="5000"/>
              <a:t>Il continuum delle emozioni</a:t>
            </a:r>
          </a:p>
        </p:txBody>
      </p:sp>
      <p:sp>
        <p:nvSpPr>
          <p:cNvPr id="15"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49CFE1BA-0128-A69A-C1AC-FE67CD2CE295}"/>
              </a:ext>
            </a:extLst>
          </p:cNvPr>
          <p:cNvSpPr>
            <a:spLocks noGrp="1"/>
          </p:cNvSpPr>
          <p:nvPr>
            <p:ph idx="1"/>
          </p:nvPr>
        </p:nvSpPr>
        <p:spPr>
          <a:xfrm>
            <a:off x="6739128" y="2664886"/>
            <a:ext cx="4818888" cy="3550789"/>
          </a:xfrm>
        </p:spPr>
        <p:txBody>
          <a:bodyPr anchor="t">
            <a:normAutofit/>
          </a:bodyPr>
          <a:lstStyle/>
          <a:p>
            <a:pPr algn="just"/>
            <a:endParaRPr lang="it-IT" sz="2200" dirty="0"/>
          </a:p>
          <a:p>
            <a:pPr algn="just"/>
            <a:r>
              <a:rPr lang="it-IT" sz="2200" dirty="0"/>
              <a:t>Possiamo idealmente immaginare le emozioni come disposte su un continuum.</a:t>
            </a:r>
          </a:p>
          <a:p>
            <a:pPr algn="just"/>
            <a:r>
              <a:rPr lang="it-IT" sz="2200" dirty="0"/>
              <a:t>A un estremo l’emozione vissuta al massimo livello, all’altro l’assenza di tale contenuto emotivo</a:t>
            </a:r>
          </a:p>
        </p:txBody>
      </p:sp>
      <p:grpSp>
        <p:nvGrpSpPr>
          <p:cNvPr id="8" name="Gruppo 7">
            <a:extLst>
              <a:ext uri="{FF2B5EF4-FFF2-40B4-BE49-F238E27FC236}">
                <a16:creationId xmlns:a16="http://schemas.microsoft.com/office/drawing/2014/main" id="{5339E872-586C-9604-EA53-7EA9CC9FDF82}"/>
              </a:ext>
            </a:extLst>
          </p:cNvPr>
          <p:cNvGrpSpPr/>
          <p:nvPr/>
        </p:nvGrpSpPr>
        <p:grpSpPr>
          <a:xfrm>
            <a:off x="630936" y="2977044"/>
            <a:ext cx="5458968" cy="903916"/>
            <a:chOff x="185772" y="4063338"/>
            <a:chExt cx="12006228" cy="1988034"/>
          </a:xfrm>
        </p:grpSpPr>
        <p:sp>
          <p:nvSpPr>
            <p:cNvPr id="4" name="Freccia bidirezionale orizzontale 3">
              <a:extLst>
                <a:ext uri="{FF2B5EF4-FFF2-40B4-BE49-F238E27FC236}">
                  <a16:creationId xmlns:a16="http://schemas.microsoft.com/office/drawing/2014/main" id="{2DDFED11-87E5-DE20-2637-60FA9348FC89}"/>
                </a:ext>
              </a:extLst>
            </p:cNvPr>
            <p:cNvSpPr/>
            <p:nvPr/>
          </p:nvSpPr>
          <p:spPr>
            <a:xfrm>
              <a:off x="2402114" y="5214479"/>
              <a:ext cx="6487885" cy="836893"/>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7BFCAD93-2040-6017-BF33-D1A3C1D0DCC2}"/>
                </a:ext>
              </a:extLst>
            </p:cNvPr>
            <p:cNvSpPr txBox="1"/>
            <p:nvPr/>
          </p:nvSpPr>
          <p:spPr>
            <a:xfrm>
              <a:off x="185772" y="5340536"/>
              <a:ext cx="1624163" cy="584775"/>
            </a:xfrm>
            <a:prstGeom prst="rect">
              <a:avLst/>
            </a:prstGeom>
            <a:noFill/>
          </p:spPr>
          <p:txBody>
            <a:bodyPr wrap="none" rtlCol="0">
              <a:spAutoFit/>
            </a:bodyPr>
            <a:lstStyle/>
            <a:p>
              <a:pPr defTabSz="411480">
                <a:spcAft>
                  <a:spcPts val="600"/>
                </a:spcAft>
              </a:pPr>
              <a:r>
                <a:rPr lang="it-IT" sz="1440" kern="1200">
                  <a:solidFill>
                    <a:srgbClr val="FF0000"/>
                  </a:solidFill>
                  <a:latin typeface="+mn-lt"/>
                  <a:ea typeface="+mn-ea"/>
                  <a:cs typeface="+mn-cs"/>
                </a:rPr>
                <a:t>PANICO</a:t>
              </a:r>
              <a:endParaRPr lang="it-IT" sz="3200">
                <a:solidFill>
                  <a:srgbClr val="FF0000"/>
                </a:solidFill>
              </a:endParaRPr>
            </a:p>
          </p:txBody>
        </p:sp>
        <p:sp>
          <p:nvSpPr>
            <p:cNvPr id="6" name="CasellaDiTesto 5">
              <a:extLst>
                <a:ext uri="{FF2B5EF4-FFF2-40B4-BE49-F238E27FC236}">
                  <a16:creationId xmlns:a16="http://schemas.microsoft.com/office/drawing/2014/main" id="{59AAECBD-A722-DE93-4541-B360A29B0AA8}"/>
                </a:ext>
              </a:extLst>
            </p:cNvPr>
            <p:cNvSpPr txBox="1"/>
            <p:nvPr/>
          </p:nvSpPr>
          <p:spPr>
            <a:xfrm>
              <a:off x="9431693" y="5340537"/>
              <a:ext cx="2760307" cy="584775"/>
            </a:xfrm>
            <a:prstGeom prst="rect">
              <a:avLst/>
            </a:prstGeom>
            <a:noFill/>
          </p:spPr>
          <p:txBody>
            <a:bodyPr wrap="none" rtlCol="0">
              <a:spAutoFit/>
            </a:bodyPr>
            <a:lstStyle/>
            <a:p>
              <a:pPr defTabSz="411480">
                <a:spcAft>
                  <a:spcPts val="600"/>
                </a:spcAft>
              </a:pPr>
              <a:r>
                <a:rPr lang="it-IT" sz="1440" kern="1200">
                  <a:solidFill>
                    <a:srgbClr val="FF0000"/>
                  </a:solidFill>
                  <a:latin typeface="+mn-lt"/>
                  <a:ea typeface="+mn-ea"/>
                  <a:cs typeface="+mn-cs"/>
                </a:rPr>
                <a:t>INCOSCIENZA</a:t>
              </a:r>
              <a:endParaRPr lang="it-IT" sz="3200">
                <a:solidFill>
                  <a:srgbClr val="FF0000"/>
                </a:solidFill>
              </a:endParaRPr>
            </a:p>
          </p:txBody>
        </p:sp>
        <p:sp>
          <p:nvSpPr>
            <p:cNvPr id="7" name="CasellaDiTesto 6">
              <a:extLst>
                <a:ext uri="{FF2B5EF4-FFF2-40B4-BE49-F238E27FC236}">
                  <a16:creationId xmlns:a16="http://schemas.microsoft.com/office/drawing/2014/main" id="{06963FFE-8E70-DA6E-8C0A-7915ABC176A2}"/>
                </a:ext>
              </a:extLst>
            </p:cNvPr>
            <p:cNvSpPr txBox="1"/>
            <p:nvPr/>
          </p:nvSpPr>
          <p:spPr>
            <a:xfrm>
              <a:off x="4843157" y="4063338"/>
              <a:ext cx="1558247" cy="646331"/>
            </a:xfrm>
            <a:prstGeom prst="rect">
              <a:avLst/>
            </a:prstGeom>
            <a:noFill/>
          </p:spPr>
          <p:txBody>
            <a:bodyPr wrap="none" rtlCol="0">
              <a:spAutoFit/>
            </a:bodyPr>
            <a:lstStyle/>
            <a:p>
              <a:pPr defTabSz="411480">
                <a:spcAft>
                  <a:spcPts val="600"/>
                </a:spcAft>
              </a:pPr>
              <a:r>
                <a:rPr lang="it-IT" sz="1620" kern="1200">
                  <a:solidFill>
                    <a:srgbClr val="FF0000"/>
                  </a:solidFill>
                  <a:latin typeface="+mn-lt"/>
                  <a:ea typeface="+mn-ea"/>
                  <a:cs typeface="+mn-cs"/>
                </a:rPr>
                <a:t>PAURA</a:t>
              </a:r>
              <a:endParaRPr lang="it-IT" sz="3600">
                <a:solidFill>
                  <a:srgbClr val="FF0000"/>
                </a:solidFill>
              </a:endParaRPr>
            </a:p>
          </p:txBody>
        </p:sp>
      </p:grpSp>
    </p:spTree>
    <p:extLst>
      <p:ext uri="{BB962C8B-B14F-4D97-AF65-F5344CB8AC3E}">
        <p14:creationId xmlns:p14="http://schemas.microsoft.com/office/powerpoint/2010/main" val="1960235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C0859F-8D51-E938-65B2-0A086B1879F6}"/>
              </a:ext>
            </a:extLst>
          </p:cNvPr>
          <p:cNvSpPr>
            <a:spLocks noGrp="1"/>
          </p:cNvSpPr>
          <p:nvPr>
            <p:ph type="title"/>
          </p:nvPr>
        </p:nvSpPr>
        <p:spPr/>
        <p:txBody>
          <a:bodyPr/>
          <a:lstStyle/>
          <a:p>
            <a:pPr algn="ctr"/>
            <a:r>
              <a:rPr lang="it-IT" dirty="0">
                <a:solidFill>
                  <a:srgbClr val="FF0000"/>
                </a:solidFill>
              </a:rPr>
              <a:t>attacco di panico: definizione</a:t>
            </a:r>
          </a:p>
        </p:txBody>
      </p:sp>
      <p:sp>
        <p:nvSpPr>
          <p:cNvPr id="3" name="Segnaposto contenuto 2">
            <a:extLst>
              <a:ext uri="{FF2B5EF4-FFF2-40B4-BE49-F238E27FC236}">
                <a16:creationId xmlns:a16="http://schemas.microsoft.com/office/drawing/2014/main" id="{0BE42814-4099-BACE-4D83-820ED08E5AA2}"/>
              </a:ext>
            </a:extLst>
          </p:cNvPr>
          <p:cNvSpPr>
            <a:spLocks noGrp="1"/>
          </p:cNvSpPr>
          <p:nvPr>
            <p:ph idx="1"/>
          </p:nvPr>
        </p:nvSpPr>
        <p:spPr/>
        <p:txBody>
          <a:bodyPr>
            <a:normAutofit fontScale="92500" lnSpcReduction="10000"/>
          </a:bodyPr>
          <a:lstStyle/>
          <a:p>
            <a:pPr marL="0" indent="0">
              <a:buNone/>
            </a:pPr>
            <a:r>
              <a:rPr lang="it-IT" dirty="0">
                <a:effectLst/>
                <a:latin typeface="+mj-lt"/>
              </a:rPr>
              <a:t>	consiste in un episodio di</a:t>
            </a:r>
          </a:p>
          <a:p>
            <a:pPr marL="0" indent="0">
              <a:buNone/>
            </a:pPr>
            <a:endParaRPr lang="it-IT" dirty="0">
              <a:effectLst/>
              <a:latin typeface="+mj-lt"/>
            </a:endParaRPr>
          </a:p>
          <a:p>
            <a:pPr marL="0" indent="0">
              <a:buNone/>
            </a:pPr>
            <a:r>
              <a:rPr lang="it-IT" dirty="0">
                <a:effectLst/>
                <a:latin typeface="+mj-lt"/>
              </a:rPr>
              <a:t>ansia, paura e disagio intensi</a:t>
            </a:r>
          </a:p>
          <a:p>
            <a:pPr marL="0" indent="0">
              <a:buNone/>
            </a:pPr>
            <a:r>
              <a:rPr lang="it-IT" dirty="0">
                <a:effectLst/>
                <a:latin typeface="+mj-lt"/>
              </a:rPr>
              <a:t>respiro superficiale o sensazione di soffocamento</a:t>
            </a:r>
          </a:p>
          <a:p>
            <a:pPr marL="0" indent="0">
              <a:buNone/>
            </a:pPr>
            <a:r>
              <a:rPr lang="it-IT" dirty="0">
                <a:effectLst/>
                <a:latin typeface="+mj-lt"/>
              </a:rPr>
              <a:t>vertigini, tachicardia, tremori, sudorazione, nausea, dolori</a:t>
            </a:r>
          </a:p>
          <a:p>
            <a:pPr marL="0" indent="0">
              <a:buNone/>
            </a:pPr>
            <a:r>
              <a:rPr lang="it-IT" dirty="0">
                <a:effectLst/>
                <a:latin typeface="+mj-lt"/>
              </a:rPr>
              <a:t>vissuti di depersonalizzazione</a:t>
            </a:r>
          </a:p>
          <a:p>
            <a:pPr marL="0" indent="0">
              <a:buNone/>
            </a:pPr>
            <a:r>
              <a:rPr lang="it-IT" dirty="0">
                <a:effectLst/>
                <a:latin typeface="+mj-lt"/>
              </a:rPr>
              <a:t>paura di morire o di impazzire</a:t>
            </a:r>
          </a:p>
          <a:p>
            <a:pPr marL="0" indent="0">
              <a:buNone/>
            </a:pPr>
            <a:endParaRPr lang="it-IT" dirty="0">
              <a:effectLst/>
              <a:latin typeface="+mj-lt"/>
            </a:endParaRPr>
          </a:p>
          <a:p>
            <a:pPr marL="0" indent="0">
              <a:buNone/>
            </a:pPr>
            <a:r>
              <a:rPr lang="it-IT" dirty="0">
                <a:effectLst/>
                <a:latin typeface="+mj-lt"/>
              </a:rPr>
              <a:t>	a insorgenza improvvisa, raggiunge l'apice dopo 10 minuti e ne dura di solito una ventina;</a:t>
            </a:r>
          </a:p>
          <a:p>
            <a:pPr marL="0" indent="0">
              <a:buNone/>
            </a:pPr>
            <a:endParaRPr lang="it-IT" dirty="0"/>
          </a:p>
        </p:txBody>
      </p:sp>
    </p:spTree>
    <p:extLst>
      <p:ext uri="{BB962C8B-B14F-4D97-AF65-F5344CB8AC3E}">
        <p14:creationId xmlns:p14="http://schemas.microsoft.com/office/powerpoint/2010/main" val="2523223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1B2B369-D74B-8392-9109-806C24E46558}"/>
              </a:ext>
            </a:extLst>
          </p:cNvPr>
          <p:cNvSpPr>
            <a:spLocks noGrp="1"/>
          </p:cNvSpPr>
          <p:nvPr>
            <p:ph idx="1"/>
          </p:nvPr>
        </p:nvSpPr>
        <p:spPr>
          <a:xfrm>
            <a:off x="838200" y="601249"/>
            <a:ext cx="10515600" cy="5575714"/>
          </a:xfrm>
        </p:spPr>
        <p:txBody>
          <a:bodyPr/>
          <a:lstStyle/>
          <a:p>
            <a:pPr marL="0" indent="0">
              <a:buNone/>
            </a:pPr>
            <a:endParaRPr lang="it-IT" i="1" dirty="0"/>
          </a:p>
          <a:p>
            <a:pPr marL="0" indent="0">
              <a:buNone/>
            </a:pPr>
            <a:endParaRPr lang="it-IT" i="1" dirty="0"/>
          </a:p>
          <a:p>
            <a:pPr marL="0" indent="0">
              <a:buNone/>
            </a:pPr>
            <a:r>
              <a:rPr lang="it-IT" i="1" dirty="0"/>
              <a:t>	«L’ansia fa parte della vita: c’è sempre qualcosa di cui preoccuparsi, aver timore, agitarsi o stressarsi. E’ normale»</a:t>
            </a:r>
          </a:p>
          <a:p>
            <a:pPr marL="0" indent="0">
              <a:buNone/>
            </a:pPr>
            <a:endParaRPr lang="it-IT" dirty="0"/>
          </a:p>
          <a:p>
            <a:pPr marL="0" indent="0" algn="r">
              <a:buNone/>
            </a:pPr>
            <a:endParaRPr lang="it-IT" dirty="0"/>
          </a:p>
          <a:p>
            <a:pPr marL="0" indent="0" algn="r">
              <a:buNone/>
            </a:pPr>
            <a:r>
              <a:rPr lang="it-IT" dirty="0"/>
              <a:t>Joseph </a:t>
            </a:r>
            <a:r>
              <a:rPr lang="it-IT" dirty="0" err="1"/>
              <a:t>LeDoux</a:t>
            </a:r>
            <a:endParaRPr lang="it-IT" dirty="0"/>
          </a:p>
          <a:p>
            <a:pPr marL="0" indent="0" algn="r">
              <a:buNone/>
            </a:pPr>
            <a:r>
              <a:rPr lang="it-IT" dirty="0"/>
              <a:t>In </a:t>
            </a:r>
            <a:r>
              <a:rPr lang="it-IT" i="1" dirty="0"/>
              <a:t>Ansia</a:t>
            </a:r>
          </a:p>
        </p:txBody>
      </p:sp>
      <p:sp>
        <p:nvSpPr>
          <p:cNvPr id="2" name="CasellaDiTesto 1">
            <a:extLst>
              <a:ext uri="{FF2B5EF4-FFF2-40B4-BE49-F238E27FC236}">
                <a16:creationId xmlns:a16="http://schemas.microsoft.com/office/drawing/2014/main" id="{5D3294C3-6F26-56B7-2677-B2A37F8AFC41}"/>
              </a:ext>
            </a:extLst>
          </p:cNvPr>
          <p:cNvSpPr txBox="1"/>
          <p:nvPr/>
        </p:nvSpPr>
        <p:spPr>
          <a:xfrm>
            <a:off x="2076226" y="4561242"/>
            <a:ext cx="5489773" cy="800219"/>
          </a:xfrm>
          <a:prstGeom prst="rect">
            <a:avLst/>
          </a:prstGeom>
          <a:noFill/>
        </p:spPr>
        <p:txBody>
          <a:bodyPr wrap="none" rtlCol="0">
            <a:spAutoFit/>
          </a:bodyPr>
          <a:lstStyle/>
          <a:p>
            <a:r>
              <a:rPr lang="it-IT" sz="2800" b="1" u="sng" dirty="0"/>
              <a:t>Come la paura, l’ansia è adattiva</a:t>
            </a:r>
          </a:p>
          <a:p>
            <a:endParaRPr lang="it-IT" dirty="0"/>
          </a:p>
        </p:txBody>
      </p:sp>
    </p:spTree>
    <p:extLst>
      <p:ext uri="{BB962C8B-B14F-4D97-AF65-F5344CB8AC3E}">
        <p14:creationId xmlns:p14="http://schemas.microsoft.com/office/powerpoint/2010/main" val="2003467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E794FE3B-B610-82D9-1960-8667E2BB816E}"/>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kern="1200">
                <a:solidFill>
                  <a:schemeClr val="tx1"/>
                </a:solidFill>
                <a:latin typeface="+mj-lt"/>
                <a:ea typeface="+mj-ea"/>
                <a:cs typeface="+mj-cs"/>
              </a:rPr>
              <a:t>Livello generale di ansia</a:t>
            </a:r>
          </a:p>
        </p:txBody>
      </p:sp>
      <p:sp>
        <p:nvSpPr>
          <p:cNvPr id="3" name="Segnaposto contenuto 2">
            <a:extLst>
              <a:ext uri="{FF2B5EF4-FFF2-40B4-BE49-F238E27FC236}">
                <a16:creationId xmlns:a16="http://schemas.microsoft.com/office/drawing/2014/main" id="{00293A75-8BA9-9F0E-C21D-128FF2F26D40}"/>
              </a:ext>
            </a:extLst>
          </p:cNvPr>
          <p:cNvSpPr>
            <a:spLocks noGrp="1"/>
          </p:cNvSpPr>
          <p:nvPr>
            <p:ph idx="1"/>
          </p:nvPr>
        </p:nvSpPr>
        <p:spPr>
          <a:xfrm>
            <a:off x="638882" y="4631161"/>
            <a:ext cx="3571810" cy="1559327"/>
          </a:xfrm>
        </p:spPr>
        <p:txBody>
          <a:bodyPr vert="horz" lIns="91440" tIns="45720" rIns="91440" bIns="45720" rtlCol="0">
            <a:normAutofit/>
          </a:bodyPr>
          <a:lstStyle/>
          <a:p>
            <a:pPr marL="0" indent="0">
              <a:buNone/>
            </a:pPr>
            <a:r>
              <a:rPr lang="en-US" sz="2400" kern="1200">
                <a:solidFill>
                  <a:schemeClr val="tx1"/>
                </a:solidFill>
                <a:latin typeface="+mn-lt"/>
                <a:ea typeface="+mn-ea"/>
                <a:cs typeface="+mn-cs"/>
              </a:rPr>
              <a:t>Non siamo tutti ansiosi nella stessa misura</a:t>
            </a: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descr="Immagine che contiene testo, schermata, Carattere, numero&#10;&#10;Descrizione generata automaticamente">
            <a:extLst>
              <a:ext uri="{FF2B5EF4-FFF2-40B4-BE49-F238E27FC236}">
                <a16:creationId xmlns:a16="http://schemas.microsoft.com/office/drawing/2014/main" id="{49AD33E7-430A-0334-640B-1754D4C2D673}"/>
              </a:ext>
            </a:extLst>
          </p:cNvPr>
          <p:cNvPicPr>
            <a:picLocks noChangeAspect="1"/>
          </p:cNvPicPr>
          <p:nvPr/>
        </p:nvPicPr>
        <p:blipFill>
          <a:blip r:embed="rId2"/>
          <a:stretch>
            <a:fillRect/>
          </a:stretch>
        </p:blipFill>
        <p:spPr>
          <a:xfrm>
            <a:off x="4654296" y="1106607"/>
            <a:ext cx="7214616" cy="4617354"/>
          </a:xfrm>
          <a:prstGeom prst="rect">
            <a:avLst/>
          </a:prstGeom>
        </p:spPr>
      </p:pic>
    </p:spTree>
    <p:extLst>
      <p:ext uri="{BB962C8B-B14F-4D97-AF65-F5344CB8AC3E}">
        <p14:creationId xmlns:p14="http://schemas.microsoft.com/office/powerpoint/2010/main" val="3709094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E101D45C-C2F8-6744-9B91-0FF589CE0796}"/>
              </a:ext>
            </a:extLst>
          </p:cNvPr>
          <p:cNvSpPr>
            <a:spLocks noGrp="1"/>
          </p:cNvSpPr>
          <p:nvPr>
            <p:ph type="title"/>
          </p:nvPr>
        </p:nvSpPr>
        <p:spPr>
          <a:xfrm>
            <a:off x="841248" y="548640"/>
            <a:ext cx="3600860" cy="5431536"/>
          </a:xfrm>
        </p:spPr>
        <p:txBody>
          <a:bodyPr>
            <a:normAutofit/>
          </a:bodyPr>
          <a:lstStyle/>
          <a:p>
            <a:r>
              <a:rPr lang="it-IT" sz="5400"/>
              <a:t>Quali farmaci?</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180A73E3-7C9E-44C9-0F1C-9BC245A5D7C6}"/>
              </a:ext>
            </a:extLst>
          </p:cNvPr>
          <p:cNvSpPr>
            <a:spLocks noGrp="1"/>
          </p:cNvSpPr>
          <p:nvPr>
            <p:ph idx="1"/>
          </p:nvPr>
        </p:nvSpPr>
        <p:spPr>
          <a:xfrm>
            <a:off x="5126418" y="552091"/>
            <a:ext cx="6224335" cy="5431536"/>
          </a:xfrm>
        </p:spPr>
        <p:txBody>
          <a:bodyPr anchor="ctr">
            <a:normAutofit/>
          </a:bodyPr>
          <a:lstStyle/>
          <a:p>
            <a:r>
              <a:rPr lang="it-IT" sz="2000" b="1" dirty="0"/>
              <a:t>Antidepressivi</a:t>
            </a:r>
          </a:p>
          <a:p>
            <a:pPr marL="0" indent="0">
              <a:buNone/>
            </a:pPr>
            <a:r>
              <a:rPr lang="it-IT" sz="2000" dirty="0"/>
              <a:t>agiscono sul tono dell’umore, alzandone il livello. Per questo possono causare maggiore agitazione.</a:t>
            </a:r>
          </a:p>
          <a:p>
            <a:pPr marL="0" indent="0">
              <a:buNone/>
            </a:pPr>
            <a:r>
              <a:rPr lang="it-IT" sz="2000" dirty="0"/>
              <a:t>Inoltre, trovare il farmaco adatto allo specifico paziente può richiedere diversi mesi </a:t>
            </a:r>
          </a:p>
          <a:p>
            <a:r>
              <a:rPr lang="it-IT" sz="2000" b="1" dirty="0"/>
              <a:t>Benzodiazepine</a:t>
            </a:r>
            <a:r>
              <a:rPr lang="it-IT" sz="2000" dirty="0"/>
              <a:t>, </a:t>
            </a:r>
          </a:p>
          <a:p>
            <a:pPr marL="0" indent="0">
              <a:buNone/>
            </a:pPr>
            <a:r>
              <a:rPr lang="it-IT" sz="2000" dirty="0"/>
              <a:t>prescritte con troppa facilità rispetto ai numerosi effetti collaterali: dipendenza fisica, assuefazione, pericolose interazioni con altri farmaci, effetti sullo stato di veglia, dipendenza psicologica</a:t>
            </a:r>
          </a:p>
          <a:p>
            <a:r>
              <a:rPr lang="it-IT" sz="2000" b="1" dirty="0" err="1"/>
              <a:t>Tractana</a:t>
            </a:r>
            <a:r>
              <a:rPr lang="it-IT" sz="2000" dirty="0"/>
              <a:t>, </a:t>
            </a:r>
          </a:p>
          <a:p>
            <a:pPr marL="0" indent="0">
              <a:buNone/>
            </a:pPr>
            <a:r>
              <a:rPr lang="it-IT" sz="2000" dirty="0"/>
              <a:t>la nuova frontiera: consigliato dall’Ordine Nazionale degli Psichiatri in sostituzione delle benzodiazepine</a:t>
            </a:r>
          </a:p>
        </p:txBody>
      </p:sp>
    </p:spTree>
    <p:extLst>
      <p:ext uri="{BB962C8B-B14F-4D97-AF65-F5344CB8AC3E}">
        <p14:creationId xmlns:p14="http://schemas.microsoft.com/office/powerpoint/2010/main" val="6457219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B9B42D7-6A98-0B2C-5948-8AEE114CEE90}"/>
              </a:ext>
            </a:extLst>
          </p:cNvPr>
          <p:cNvSpPr>
            <a:spLocks noGrp="1"/>
          </p:cNvSpPr>
          <p:nvPr>
            <p:ph type="title"/>
          </p:nvPr>
        </p:nvSpPr>
        <p:spPr>
          <a:xfrm>
            <a:off x="841248" y="548640"/>
            <a:ext cx="3600860" cy="5431536"/>
          </a:xfrm>
        </p:spPr>
        <p:txBody>
          <a:bodyPr>
            <a:normAutofit/>
          </a:bodyPr>
          <a:lstStyle/>
          <a:p>
            <a:r>
              <a:rPr lang="it-IT" sz="5400"/>
              <a:t>Basta una pastiglia?</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E81869E2-E990-AF5A-CD9E-64FE60BC6FD8}"/>
              </a:ext>
            </a:extLst>
          </p:cNvPr>
          <p:cNvSpPr>
            <a:spLocks noGrp="1"/>
          </p:cNvSpPr>
          <p:nvPr>
            <p:ph idx="1"/>
          </p:nvPr>
        </p:nvSpPr>
        <p:spPr>
          <a:xfrm>
            <a:off x="5126418" y="552091"/>
            <a:ext cx="6224335" cy="5431536"/>
          </a:xfrm>
        </p:spPr>
        <p:txBody>
          <a:bodyPr anchor="ctr">
            <a:normAutofit/>
          </a:bodyPr>
          <a:lstStyle/>
          <a:p>
            <a:r>
              <a:rPr lang="it-IT" sz="2200"/>
              <a:t>La cura farmacologica è solo sintomatologica, quindi va associata a una terapia basata sulla cura della persona</a:t>
            </a:r>
          </a:p>
          <a:p>
            <a:r>
              <a:rPr lang="it-IT" sz="2200"/>
              <a:t>Affidarsi alla sola cura farmacologica sarebbe come curare un tumore con un anti-dolorifico</a:t>
            </a:r>
          </a:p>
          <a:p>
            <a:r>
              <a:rPr lang="it-IT" sz="2200"/>
              <a:t>Quindi, quali altre cure sono necessarie?</a:t>
            </a:r>
          </a:p>
        </p:txBody>
      </p:sp>
    </p:spTree>
    <p:extLst>
      <p:ext uri="{BB962C8B-B14F-4D97-AF65-F5344CB8AC3E}">
        <p14:creationId xmlns:p14="http://schemas.microsoft.com/office/powerpoint/2010/main" val="4263672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264F9C05-194D-8EE0-A9AE-EF571C1BEE52}"/>
              </a:ext>
            </a:extLst>
          </p:cNvPr>
          <p:cNvSpPr>
            <a:spLocks noGrp="1"/>
          </p:cNvSpPr>
          <p:nvPr>
            <p:ph type="title"/>
          </p:nvPr>
        </p:nvSpPr>
        <p:spPr>
          <a:xfrm>
            <a:off x="838200" y="365125"/>
            <a:ext cx="10515600" cy="1325563"/>
          </a:xfrm>
        </p:spPr>
        <p:txBody>
          <a:bodyPr>
            <a:normAutofit/>
          </a:bodyPr>
          <a:lstStyle/>
          <a:p>
            <a:r>
              <a:rPr lang="it-IT" sz="5400"/>
              <a:t>Quale psicoterapia?</a:t>
            </a:r>
          </a:p>
        </p:txBody>
      </p:sp>
      <p:sp>
        <p:nvSpPr>
          <p:cNvPr id="14"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sX0" fmla="*/ 0 w 10424160"/>
              <a:gd name="csY0" fmla="*/ 0 h 18288"/>
              <a:gd name="csX1" fmla="*/ 903427 w 10424160"/>
              <a:gd name="csY1" fmla="*/ 0 h 18288"/>
              <a:gd name="csX2" fmla="*/ 1389888 w 10424160"/>
              <a:gd name="csY2" fmla="*/ 0 h 18288"/>
              <a:gd name="csX3" fmla="*/ 2189074 w 10424160"/>
              <a:gd name="csY3" fmla="*/ 0 h 18288"/>
              <a:gd name="csX4" fmla="*/ 2675534 w 10424160"/>
              <a:gd name="csY4" fmla="*/ 0 h 18288"/>
              <a:gd name="csX5" fmla="*/ 3370478 w 10424160"/>
              <a:gd name="csY5" fmla="*/ 0 h 18288"/>
              <a:gd name="csX6" fmla="*/ 4169664 w 10424160"/>
              <a:gd name="csY6" fmla="*/ 0 h 18288"/>
              <a:gd name="csX7" fmla="*/ 4551883 w 10424160"/>
              <a:gd name="csY7" fmla="*/ 0 h 18288"/>
              <a:gd name="csX8" fmla="*/ 4934102 w 10424160"/>
              <a:gd name="csY8" fmla="*/ 0 h 18288"/>
              <a:gd name="csX9" fmla="*/ 5837530 w 10424160"/>
              <a:gd name="csY9" fmla="*/ 0 h 18288"/>
              <a:gd name="csX10" fmla="*/ 6532474 w 10424160"/>
              <a:gd name="csY10" fmla="*/ 0 h 18288"/>
              <a:gd name="csX11" fmla="*/ 6914693 w 10424160"/>
              <a:gd name="csY11" fmla="*/ 0 h 18288"/>
              <a:gd name="csX12" fmla="*/ 7609637 w 10424160"/>
              <a:gd name="csY12" fmla="*/ 0 h 18288"/>
              <a:gd name="csX13" fmla="*/ 8513064 w 10424160"/>
              <a:gd name="csY13" fmla="*/ 0 h 18288"/>
              <a:gd name="csX14" fmla="*/ 9103766 w 10424160"/>
              <a:gd name="csY14" fmla="*/ 0 h 18288"/>
              <a:gd name="csX15" fmla="*/ 9694469 w 10424160"/>
              <a:gd name="csY15" fmla="*/ 0 h 18288"/>
              <a:gd name="csX16" fmla="*/ 10424160 w 10424160"/>
              <a:gd name="csY16" fmla="*/ 0 h 18288"/>
              <a:gd name="csX17" fmla="*/ 10424160 w 10424160"/>
              <a:gd name="csY17" fmla="*/ 18288 h 18288"/>
              <a:gd name="csX18" fmla="*/ 9729216 w 10424160"/>
              <a:gd name="csY18" fmla="*/ 18288 h 18288"/>
              <a:gd name="csX19" fmla="*/ 8930030 w 10424160"/>
              <a:gd name="csY19" fmla="*/ 18288 h 18288"/>
              <a:gd name="csX20" fmla="*/ 8130845 w 10424160"/>
              <a:gd name="csY20" fmla="*/ 18288 h 18288"/>
              <a:gd name="csX21" fmla="*/ 7644384 w 10424160"/>
              <a:gd name="csY21" fmla="*/ 18288 h 18288"/>
              <a:gd name="csX22" fmla="*/ 6740957 w 10424160"/>
              <a:gd name="csY22" fmla="*/ 18288 h 18288"/>
              <a:gd name="csX23" fmla="*/ 6046013 w 10424160"/>
              <a:gd name="csY23" fmla="*/ 18288 h 18288"/>
              <a:gd name="csX24" fmla="*/ 5663794 w 10424160"/>
              <a:gd name="csY24" fmla="*/ 18288 h 18288"/>
              <a:gd name="csX25" fmla="*/ 4968850 w 10424160"/>
              <a:gd name="csY25" fmla="*/ 18288 h 18288"/>
              <a:gd name="csX26" fmla="*/ 4378147 w 10424160"/>
              <a:gd name="csY26" fmla="*/ 18288 h 18288"/>
              <a:gd name="csX27" fmla="*/ 3787445 w 10424160"/>
              <a:gd name="csY27" fmla="*/ 18288 h 18288"/>
              <a:gd name="csX28" fmla="*/ 3196742 w 10424160"/>
              <a:gd name="csY28" fmla="*/ 18288 h 18288"/>
              <a:gd name="csX29" fmla="*/ 2606040 w 10424160"/>
              <a:gd name="csY29" fmla="*/ 18288 h 18288"/>
              <a:gd name="csX30" fmla="*/ 1806854 w 10424160"/>
              <a:gd name="csY30" fmla="*/ 18288 h 18288"/>
              <a:gd name="csX31" fmla="*/ 1111910 w 10424160"/>
              <a:gd name="csY31" fmla="*/ 18288 h 18288"/>
              <a:gd name="csX32" fmla="*/ 729691 w 10424160"/>
              <a:gd name="csY32" fmla="*/ 18288 h 18288"/>
              <a:gd name="csX33" fmla="*/ 0 w 10424160"/>
              <a:gd name="csY33" fmla="*/ 18288 h 18288"/>
              <a:gd name="csX34" fmla="*/ 0 w 10424160"/>
              <a:gd name="csY34"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Segnaposto contenuto 6">
            <a:extLst>
              <a:ext uri="{FF2B5EF4-FFF2-40B4-BE49-F238E27FC236}">
                <a16:creationId xmlns:a16="http://schemas.microsoft.com/office/drawing/2014/main" id="{0A596D2D-D853-8D0B-236B-FEA90F6C7838}"/>
              </a:ext>
            </a:extLst>
          </p:cNvPr>
          <p:cNvGraphicFramePr>
            <a:graphicFrameLocks noGrp="1"/>
          </p:cNvGraphicFramePr>
          <p:nvPr>
            <p:ph idx="1"/>
            <p:extLst>
              <p:ext uri="{D42A27DB-BD31-4B8C-83A1-F6EECF244321}">
                <p14:modId xmlns:p14="http://schemas.microsoft.com/office/powerpoint/2010/main" val="1567912823"/>
              </p:ext>
            </p:extLst>
          </p:nvPr>
        </p:nvGraphicFramePr>
        <p:xfrm>
          <a:off x="838200" y="2228954"/>
          <a:ext cx="10515601" cy="3947145"/>
        </p:xfrm>
        <a:graphic>
          <a:graphicData uri="http://schemas.openxmlformats.org/drawingml/2006/table">
            <a:tbl>
              <a:tblPr firstRow="1" bandRow="1">
                <a:tableStyleId>{5C22544A-7EE6-4342-B048-85BDC9FD1C3A}</a:tableStyleId>
              </a:tblPr>
              <a:tblGrid>
                <a:gridCol w="3483825">
                  <a:extLst>
                    <a:ext uri="{9D8B030D-6E8A-4147-A177-3AD203B41FA5}">
                      <a16:colId xmlns:a16="http://schemas.microsoft.com/office/drawing/2014/main" val="3460235189"/>
                    </a:ext>
                  </a:extLst>
                </a:gridCol>
                <a:gridCol w="3487354">
                  <a:extLst>
                    <a:ext uri="{9D8B030D-6E8A-4147-A177-3AD203B41FA5}">
                      <a16:colId xmlns:a16="http://schemas.microsoft.com/office/drawing/2014/main" val="3010467762"/>
                    </a:ext>
                  </a:extLst>
                </a:gridCol>
                <a:gridCol w="3544422">
                  <a:extLst>
                    <a:ext uri="{9D8B030D-6E8A-4147-A177-3AD203B41FA5}">
                      <a16:colId xmlns:a16="http://schemas.microsoft.com/office/drawing/2014/main" val="1860963529"/>
                    </a:ext>
                  </a:extLst>
                </a:gridCol>
              </a:tblGrid>
              <a:tr h="490606">
                <a:tc>
                  <a:txBody>
                    <a:bodyPr/>
                    <a:lstStyle/>
                    <a:p>
                      <a:pPr algn="ctr"/>
                      <a:r>
                        <a:rPr lang="it-IT" sz="2200"/>
                        <a:t>Approccio</a:t>
                      </a:r>
                    </a:p>
                  </a:txBody>
                  <a:tcPr marL="111501" marR="111501" marT="55751" marB="55751"/>
                </a:tc>
                <a:tc>
                  <a:txBody>
                    <a:bodyPr/>
                    <a:lstStyle/>
                    <a:p>
                      <a:pPr algn="ctr"/>
                      <a:r>
                        <a:rPr lang="it-IT" sz="2200"/>
                        <a:t>Pro</a:t>
                      </a:r>
                    </a:p>
                  </a:txBody>
                  <a:tcPr marL="111501" marR="111501" marT="55751" marB="55751"/>
                </a:tc>
                <a:tc>
                  <a:txBody>
                    <a:bodyPr/>
                    <a:lstStyle/>
                    <a:p>
                      <a:pPr algn="ctr"/>
                      <a:r>
                        <a:rPr lang="it-IT" sz="2200"/>
                        <a:t>Contro</a:t>
                      </a:r>
                    </a:p>
                  </a:txBody>
                  <a:tcPr marL="111501" marR="111501" marT="55751" marB="55751"/>
                </a:tc>
                <a:extLst>
                  <a:ext uri="{0D108BD9-81ED-4DB2-BD59-A6C34878D82A}">
                    <a16:rowId xmlns:a16="http://schemas.microsoft.com/office/drawing/2014/main" val="2156902709"/>
                  </a:ext>
                </a:extLst>
              </a:tr>
              <a:tr h="825109">
                <a:tc>
                  <a:txBody>
                    <a:bodyPr/>
                    <a:lstStyle/>
                    <a:p>
                      <a:r>
                        <a:rPr lang="it-IT" sz="2200"/>
                        <a:t>Cognitivo-comportamentale</a:t>
                      </a:r>
                    </a:p>
                  </a:txBody>
                  <a:tcPr marL="111501" marR="111501" marT="55751" marB="55751"/>
                </a:tc>
                <a:tc>
                  <a:txBody>
                    <a:bodyPr/>
                    <a:lstStyle/>
                    <a:p>
                      <a:r>
                        <a:rPr lang="it-IT" sz="2200"/>
                        <a:t>Efficace e di breve durata</a:t>
                      </a:r>
                    </a:p>
                  </a:txBody>
                  <a:tcPr marL="111501" marR="111501" marT="55751" marB="55751"/>
                </a:tc>
                <a:tc>
                  <a:txBody>
                    <a:bodyPr/>
                    <a:lstStyle/>
                    <a:p>
                      <a:r>
                        <a:rPr lang="it-IT" sz="2200"/>
                        <a:t>Sintomatologico</a:t>
                      </a:r>
                    </a:p>
                  </a:txBody>
                  <a:tcPr marL="111501" marR="111501" marT="55751" marB="55751"/>
                </a:tc>
                <a:extLst>
                  <a:ext uri="{0D108BD9-81ED-4DB2-BD59-A6C34878D82A}">
                    <a16:rowId xmlns:a16="http://schemas.microsoft.com/office/drawing/2014/main" val="2301560204"/>
                  </a:ext>
                </a:extLst>
              </a:tr>
              <a:tr h="825109">
                <a:tc>
                  <a:txBody>
                    <a:bodyPr/>
                    <a:lstStyle/>
                    <a:p>
                      <a:r>
                        <a:rPr lang="it-IT" sz="2200"/>
                        <a:t>Mindfullness</a:t>
                      </a:r>
                    </a:p>
                  </a:txBody>
                  <a:tcPr marL="111501" marR="111501" marT="55751" marB="55751"/>
                </a:tc>
                <a:tc>
                  <a:txBody>
                    <a:bodyPr/>
                    <a:lstStyle/>
                    <a:p>
                      <a:r>
                        <a:rPr lang="it-IT" sz="2200"/>
                        <a:t>Fornisce valido strumento</a:t>
                      </a:r>
                    </a:p>
                  </a:txBody>
                  <a:tcPr marL="111501" marR="111501" marT="55751" marB="55751"/>
                </a:tc>
                <a:tc>
                  <a:txBody>
                    <a:bodyPr/>
                    <a:lstStyle/>
                    <a:p>
                      <a:r>
                        <a:rPr lang="it-IT" sz="2200"/>
                        <a:t>Adatto a livelli di ansia non troppo elevati</a:t>
                      </a:r>
                    </a:p>
                  </a:txBody>
                  <a:tcPr marL="111501" marR="111501" marT="55751" marB="55751"/>
                </a:tc>
                <a:extLst>
                  <a:ext uri="{0D108BD9-81ED-4DB2-BD59-A6C34878D82A}">
                    <a16:rowId xmlns:a16="http://schemas.microsoft.com/office/drawing/2014/main" val="2816142901"/>
                  </a:ext>
                </a:extLst>
              </a:tr>
              <a:tr h="490606">
                <a:tc>
                  <a:txBody>
                    <a:bodyPr/>
                    <a:lstStyle/>
                    <a:p>
                      <a:r>
                        <a:rPr lang="it-IT" sz="2200"/>
                        <a:t>Psicanalisi</a:t>
                      </a:r>
                    </a:p>
                  </a:txBody>
                  <a:tcPr marL="111501" marR="111501" marT="55751" marB="55751"/>
                </a:tc>
                <a:tc>
                  <a:txBody>
                    <a:bodyPr/>
                    <a:lstStyle/>
                    <a:p>
                      <a:r>
                        <a:rPr lang="it-IT" sz="2200"/>
                        <a:t>Va alla radice</a:t>
                      </a:r>
                    </a:p>
                  </a:txBody>
                  <a:tcPr marL="111501" marR="111501" marT="55751" marB="55751"/>
                </a:tc>
                <a:tc>
                  <a:txBody>
                    <a:bodyPr/>
                    <a:lstStyle/>
                    <a:p>
                      <a:r>
                        <a:rPr lang="it-IT" sz="2200"/>
                        <a:t>Lungo e costoso</a:t>
                      </a:r>
                    </a:p>
                  </a:txBody>
                  <a:tcPr marL="111501" marR="111501" marT="55751" marB="55751"/>
                </a:tc>
                <a:extLst>
                  <a:ext uri="{0D108BD9-81ED-4DB2-BD59-A6C34878D82A}">
                    <a16:rowId xmlns:a16="http://schemas.microsoft.com/office/drawing/2014/main" val="2016010162"/>
                  </a:ext>
                </a:extLst>
              </a:tr>
              <a:tr h="490606">
                <a:tc>
                  <a:txBody>
                    <a:bodyPr/>
                    <a:lstStyle/>
                    <a:p>
                      <a:r>
                        <a:rPr lang="it-IT" sz="2200"/>
                        <a:t>Psicoterapia familiare</a:t>
                      </a:r>
                    </a:p>
                  </a:txBody>
                  <a:tcPr marL="111501" marR="111501" marT="55751" marB="55751"/>
                </a:tc>
                <a:tc>
                  <a:txBody>
                    <a:bodyPr/>
                    <a:lstStyle/>
                    <a:p>
                      <a:r>
                        <a:rPr lang="it-IT" sz="2200"/>
                        <a:t>Va alla radice</a:t>
                      </a:r>
                    </a:p>
                  </a:txBody>
                  <a:tcPr marL="111501" marR="111501" marT="55751" marB="55751"/>
                </a:tc>
                <a:tc>
                  <a:txBody>
                    <a:bodyPr/>
                    <a:lstStyle/>
                    <a:p>
                      <a:r>
                        <a:rPr lang="it-IT" sz="2200"/>
                        <a:t>Disponibilità degli altri</a:t>
                      </a:r>
                    </a:p>
                  </a:txBody>
                  <a:tcPr marL="111501" marR="111501" marT="55751" marB="55751"/>
                </a:tc>
                <a:extLst>
                  <a:ext uri="{0D108BD9-81ED-4DB2-BD59-A6C34878D82A}">
                    <a16:rowId xmlns:a16="http://schemas.microsoft.com/office/drawing/2014/main" val="320889653"/>
                  </a:ext>
                </a:extLst>
              </a:tr>
              <a:tr h="825109">
                <a:tc>
                  <a:txBody>
                    <a:bodyPr/>
                    <a:lstStyle/>
                    <a:p>
                      <a:r>
                        <a:rPr lang="it-IT" sz="2200"/>
                        <a:t>Consueling e sostegno psicologico</a:t>
                      </a:r>
                    </a:p>
                  </a:txBody>
                  <a:tcPr marL="111501" marR="111501" marT="55751" marB="55751"/>
                </a:tc>
                <a:tc>
                  <a:txBody>
                    <a:bodyPr/>
                    <a:lstStyle/>
                    <a:p>
                      <a:r>
                        <a:rPr lang="it-IT" sz="2200"/>
                        <a:t>Prendere consapevolezza del problema</a:t>
                      </a:r>
                    </a:p>
                  </a:txBody>
                  <a:tcPr marL="111501" marR="111501" marT="55751" marB="55751"/>
                </a:tc>
                <a:tc>
                  <a:txBody>
                    <a:bodyPr/>
                    <a:lstStyle/>
                    <a:p>
                      <a:r>
                        <a:rPr lang="it-IT" sz="2200"/>
                        <a:t>Non all’altezza nel risolverlo</a:t>
                      </a:r>
                    </a:p>
                  </a:txBody>
                  <a:tcPr marL="111501" marR="111501" marT="55751" marB="55751"/>
                </a:tc>
                <a:extLst>
                  <a:ext uri="{0D108BD9-81ED-4DB2-BD59-A6C34878D82A}">
                    <a16:rowId xmlns:a16="http://schemas.microsoft.com/office/drawing/2014/main" val="2635386193"/>
                  </a:ext>
                </a:extLst>
              </a:tr>
            </a:tbl>
          </a:graphicData>
        </a:graphic>
      </p:graphicFrame>
    </p:spTree>
    <p:extLst>
      <p:ext uri="{BB962C8B-B14F-4D97-AF65-F5344CB8AC3E}">
        <p14:creationId xmlns:p14="http://schemas.microsoft.com/office/powerpoint/2010/main" val="28880244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DFE9610D-F640-8381-E383-AAE132ED97AD}"/>
              </a:ext>
            </a:extLst>
          </p:cNvPr>
          <p:cNvSpPr>
            <a:spLocks noGrp="1"/>
          </p:cNvSpPr>
          <p:nvPr>
            <p:ph type="title"/>
          </p:nvPr>
        </p:nvSpPr>
        <p:spPr>
          <a:xfrm>
            <a:off x="841248" y="548640"/>
            <a:ext cx="3600860" cy="5431536"/>
          </a:xfrm>
        </p:spPr>
        <p:txBody>
          <a:bodyPr>
            <a:normAutofit/>
          </a:bodyPr>
          <a:lstStyle/>
          <a:p>
            <a:r>
              <a:rPr lang="it-IT" sz="5400"/>
              <a:t>Sviluppo emotivo-affettivo</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149F076D-9D27-6490-9FB1-518D57FAEE44}"/>
              </a:ext>
            </a:extLst>
          </p:cNvPr>
          <p:cNvSpPr>
            <a:spLocks noGrp="1"/>
          </p:cNvSpPr>
          <p:nvPr>
            <p:ph idx="1"/>
          </p:nvPr>
        </p:nvSpPr>
        <p:spPr>
          <a:xfrm>
            <a:off x="5126418" y="552091"/>
            <a:ext cx="6224335" cy="5431536"/>
          </a:xfrm>
        </p:spPr>
        <p:txBody>
          <a:bodyPr anchor="ctr">
            <a:normAutofit/>
          </a:bodyPr>
          <a:lstStyle/>
          <a:p>
            <a:r>
              <a:rPr lang="it-IT" sz="2200"/>
              <a:t>Freud evidenzia l’importanza dell’infanzia nelle sviluppo delle sofferenze mentali.</a:t>
            </a:r>
          </a:p>
          <a:p>
            <a:r>
              <a:rPr lang="it-IT" sz="2200"/>
              <a:t>A partire dalle sue intuizioni, numerosi studi sono stati fatti sulla relazione tra il bambino e le sue figure di accudimento, sulla base della quale si svilupperanno le capacità emotive dell’individuo, e la sua personalità;</a:t>
            </a:r>
          </a:p>
          <a:p>
            <a:r>
              <a:rPr lang="it-IT" sz="2200"/>
              <a:t>moderni studi neuro-biologici evidenziano l’importanza dei primi anni di vita nella maturazione delle aree cerebrali predisposte alla gestione delle emozioni;</a:t>
            </a:r>
          </a:p>
        </p:txBody>
      </p:sp>
    </p:spTree>
    <p:extLst>
      <p:ext uri="{BB962C8B-B14F-4D97-AF65-F5344CB8AC3E}">
        <p14:creationId xmlns:p14="http://schemas.microsoft.com/office/powerpoint/2010/main" val="20021679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5F748238-6018-7003-F7BE-CB137DAABE3C}"/>
              </a:ext>
            </a:extLst>
          </p:cNvPr>
          <p:cNvSpPr>
            <a:spLocks noGrp="1"/>
          </p:cNvSpPr>
          <p:nvPr>
            <p:ph type="title"/>
          </p:nvPr>
        </p:nvSpPr>
        <p:spPr>
          <a:xfrm>
            <a:off x="838200" y="365125"/>
            <a:ext cx="10515600" cy="1325563"/>
          </a:xfrm>
        </p:spPr>
        <p:txBody>
          <a:bodyPr>
            <a:normAutofit/>
          </a:bodyPr>
          <a:lstStyle/>
          <a:p>
            <a:r>
              <a:rPr lang="it-IT" sz="5400"/>
              <a:t>Responsività contingente</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48AB1346-FCB2-F9F8-99D9-BE5902D2186D}"/>
              </a:ext>
            </a:extLst>
          </p:cNvPr>
          <p:cNvSpPr>
            <a:spLocks noGrp="1"/>
          </p:cNvSpPr>
          <p:nvPr>
            <p:ph idx="1"/>
          </p:nvPr>
        </p:nvSpPr>
        <p:spPr>
          <a:xfrm>
            <a:off x="838200" y="1929384"/>
            <a:ext cx="10515600" cy="4251960"/>
          </a:xfrm>
        </p:spPr>
        <p:txBody>
          <a:bodyPr>
            <a:normAutofit/>
          </a:bodyPr>
          <a:lstStyle/>
          <a:p>
            <a:r>
              <a:rPr lang="it-IT" sz="1700" dirty="0"/>
              <a:t>Allan </a:t>
            </a:r>
            <a:r>
              <a:rPr lang="it-IT" sz="1700" dirty="0" err="1"/>
              <a:t>Shore</a:t>
            </a:r>
            <a:r>
              <a:rPr lang="it-IT" sz="1700" dirty="0"/>
              <a:t>, studia l’interazione mamma figlio, e come questa influenza lo sviluppo delle capacità cognitive.</a:t>
            </a:r>
          </a:p>
          <a:p>
            <a:r>
              <a:rPr lang="it-IT" sz="1700" dirty="0"/>
              <a:t>Per esempio, nei primi mesi di vita gli scambi principali avvengono tramite il contatto visivo e, in contemporanea, si osserva un rapido sviluppo delle aree cerebrali deputate alla vista. Questo dimostra come ci sia una corrispondenza diretta tra gli scambi mamma-figlio e lo sviluppo cognitivo;</a:t>
            </a:r>
          </a:p>
          <a:p>
            <a:r>
              <a:rPr lang="it-IT" sz="1700" dirty="0"/>
              <a:t>Dall’osservazione scientifica di queste interazione emerge un aspetto interessante: subito dopo uno scambio caratterizzato da elevata valenza affettiva, il bambino distoglie lo sguardo: l’emozione che prova è talmente intensa, da richiedere una pausa per evitare un eccesso di attivazione emotiva.</a:t>
            </a:r>
          </a:p>
          <a:p>
            <a:r>
              <a:rPr lang="it-IT" sz="1700" dirty="0"/>
              <a:t>La madre sintonizzata empaticamente col bambino coglie questo messaggio e aspetta dal bambino il segnale che è pronto per essere nuovamente coinvolto.</a:t>
            </a:r>
          </a:p>
          <a:p>
            <a:r>
              <a:rPr lang="it-IT" sz="1700" dirty="0"/>
              <a:t>Questa capacità materna di rispondere in maniera adeguata ai bisogni del neonato viene definita </a:t>
            </a:r>
            <a:r>
              <a:rPr lang="it-IT" sz="1700" i="1" dirty="0"/>
              <a:t>responsività contingente;</a:t>
            </a:r>
          </a:p>
          <a:p>
            <a:r>
              <a:rPr lang="it-IT" sz="1700" dirty="0"/>
              <a:t>Quando questa capacità materna è carente, l’individuo può da adulto non essere in grado di gestire le proprie emozioni.</a:t>
            </a:r>
          </a:p>
        </p:txBody>
      </p:sp>
    </p:spTree>
    <p:extLst>
      <p:ext uri="{BB962C8B-B14F-4D97-AF65-F5344CB8AC3E}">
        <p14:creationId xmlns:p14="http://schemas.microsoft.com/office/powerpoint/2010/main" val="34773460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8E6BB12A-6C95-0F73-37FD-DFCA0B3AE5C8}"/>
              </a:ext>
            </a:extLst>
          </p:cNvPr>
          <p:cNvSpPr>
            <a:spLocks noGrp="1"/>
          </p:cNvSpPr>
          <p:nvPr>
            <p:ph type="title"/>
          </p:nvPr>
        </p:nvSpPr>
        <p:spPr>
          <a:xfrm>
            <a:off x="640080" y="325369"/>
            <a:ext cx="4368602" cy="1956841"/>
          </a:xfrm>
        </p:spPr>
        <p:txBody>
          <a:bodyPr anchor="b">
            <a:normAutofit/>
          </a:bodyPr>
          <a:lstStyle/>
          <a:p>
            <a:r>
              <a:rPr lang="it-IT" sz="4200"/>
              <a:t>Legami che creano, legami che curano</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E72A8A14-0911-1208-A605-3536A7F60845}"/>
              </a:ext>
            </a:extLst>
          </p:cNvPr>
          <p:cNvSpPr>
            <a:spLocks noGrp="1"/>
          </p:cNvSpPr>
          <p:nvPr>
            <p:ph idx="1"/>
          </p:nvPr>
        </p:nvSpPr>
        <p:spPr>
          <a:xfrm>
            <a:off x="640080" y="2872899"/>
            <a:ext cx="4243589" cy="3320668"/>
          </a:xfrm>
        </p:spPr>
        <p:txBody>
          <a:bodyPr>
            <a:normAutofit/>
          </a:bodyPr>
          <a:lstStyle/>
          <a:p>
            <a:r>
              <a:rPr lang="it-IT" sz="2000"/>
              <a:t>Plasticità neurale,</a:t>
            </a:r>
            <a:r>
              <a:rPr lang="it-IT" sz="2000" b="0" i="0" u="none" strike="noStrike">
                <a:effectLst/>
                <a:latin typeface="Roboto" panose="02000000000000000000" pitchFamily="2" charset="0"/>
              </a:rPr>
              <a:t> permette la formazione della mente umana tramite l’interazione tra i processi neurofisiologici cerebrali e le esperienze vissute</a:t>
            </a:r>
            <a:endParaRPr lang="it-IT" sz="2000"/>
          </a:p>
          <a:p>
            <a:r>
              <a:rPr lang="it-IT" sz="2000"/>
              <a:t>Studi scientifici dimostrano la capacità della terapia di andare a modificare le strutture anatomiche cerebrali predisposte alla gestione delle emozioni</a:t>
            </a:r>
          </a:p>
        </p:txBody>
      </p:sp>
      <p:pic>
        <p:nvPicPr>
          <p:cNvPr id="5" name="Picture 4" descr="Triangoli rossi">
            <a:extLst>
              <a:ext uri="{FF2B5EF4-FFF2-40B4-BE49-F238E27FC236}">
                <a16:creationId xmlns:a16="http://schemas.microsoft.com/office/drawing/2014/main" id="{ED24CEFF-C916-FF02-BBD0-DAD77F8AE3CC}"/>
              </a:ext>
            </a:extLst>
          </p:cNvPr>
          <p:cNvPicPr>
            <a:picLocks noChangeAspect="1"/>
          </p:cNvPicPr>
          <p:nvPr/>
        </p:nvPicPr>
        <p:blipFill>
          <a:blip r:embed="rId2"/>
          <a:srcRect l="15528" r="15513"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27806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CE92BC-6033-5F37-72BE-377B7C60C0BE}"/>
              </a:ext>
            </a:extLst>
          </p:cNvPr>
          <p:cNvSpPr>
            <a:spLocks noGrp="1"/>
          </p:cNvSpPr>
          <p:nvPr>
            <p:ph type="title"/>
          </p:nvPr>
        </p:nvSpPr>
        <p:spPr>
          <a:xfrm>
            <a:off x="838200" y="365125"/>
            <a:ext cx="10515600" cy="1325563"/>
          </a:xfrm>
        </p:spPr>
        <p:txBody>
          <a:bodyPr anchor="ctr">
            <a:normAutofit/>
          </a:bodyPr>
          <a:lstStyle/>
          <a:p>
            <a:r>
              <a:rPr lang="it-IT"/>
              <a:t>Obiettivi dell’incontro</a:t>
            </a:r>
          </a:p>
        </p:txBody>
      </p:sp>
      <p:graphicFrame>
        <p:nvGraphicFramePr>
          <p:cNvPr id="5" name="Segnaposto contenuto 2">
            <a:extLst>
              <a:ext uri="{FF2B5EF4-FFF2-40B4-BE49-F238E27FC236}">
                <a16:creationId xmlns:a16="http://schemas.microsoft.com/office/drawing/2014/main" id="{D695AB1D-EB46-02E7-DF5D-810C9D043744}"/>
              </a:ext>
            </a:extLst>
          </p:cNvPr>
          <p:cNvGraphicFramePr>
            <a:graphicFrameLocks noGrp="1"/>
          </p:cNvGraphicFramePr>
          <p:nvPr>
            <p:ph idx="1"/>
            <p:extLst>
              <p:ext uri="{D42A27DB-BD31-4B8C-83A1-F6EECF244321}">
                <p14:modId xmlns:p14="http://schemas.microsoft.com/office/powerpoint/2010/main" val="360411420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346148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4FC43C-D067-3EC0-6F9B-F13A196F8A41}"/>
              </a:ext>
            </a:extLst>
          </p:cNvPr>
          <p:cNvSpPr>
            <a:spLocks noGrp="1"/>
          </p:cNvSpPr>
          <p:nvPr>
            <p:ph type="title"/>
          </p:nvPr>
        </p:nvSpPr>
        <p:spPr/>
        <p:txBody>
          <a:bodyPr/>
          <a:lstStyle/>
          <a:p>
            <a:pPr algn="ctr"/>
            <a:r>
              <a:rPr lang="it-IT" dirty="0">
                <a:solidFill>
                  <a:srgbClr val="FF0000"/>
                </a:solidFill>
              </a:rPr>
              <a:t>Quale psicoterapia?</a:t>
            </a:r>
          </a:p>
        </p:txBody>
      </p:sp>
      <p:sp>
        <p:nvSpPr>
          <p:cNvPr id="3" name="Segnaposto contenuto 2">
            <a:extLst>
              <a:ext uri="{FF2B5EF4-FFF2-40B4-BE49-F238E27FC236}">
                <a16:creationId xmlns:a16="http://schemas.microsoft.com/office/drawing/2014/main" id="{D5D22EA2-F9F2-92DC-D820-4B402221AB15}"/>
              </a:ext>
            </a:extLst>
          </p:cNvPr>
          <p:cNvSpPr>
            <a:spLocks noGrp="1"/>
          </p:cNvSpPr>
          <p:nvPr>
            <p:ph idx="1"/>
          </p:nvPr>
        </p:nvSpPr>
        <p:spPr>
          <a:xfrm>
            <a:off x="838200" y="1825625"/>
            <a:ext cx="10515600" cy="4351338"/>
          </a:xfrm>
        </p:spPr>
        <p:txBody>
          <a:bodyPr/>
          <a:lstStyle/>
          <a:p>
            <a:r>
              <a:rPr lang="it-IT" dirty="0">
                <a:solidFill>
                  <a:schemeClr val="tx2"/>
                </a:solidFill>
              </a:rPr>
              <a:t>Cognitivo-comportamentale</a:t>
            </a:r>
          </a:p>
          <a:p>
            <a:pPr lvl="1"/>
            <a:r>
              <a:rPr lang="it-IT" dirty="0">
                <a:solidFill>
                  <a:schemeClr val="tx2"/>
                </a:solidFill>
              </a:rPr>
              <a:t>Tecniche per la gestione delle emozioni</a:t>
            </a:r>
          </a:p>
          <a:p>
            <a:r>
              <a:rPr lang="it-IT" dirty="0">
                <a:solidFill>
                  <a:schemeClr val="bg1">
                    <a:lumMod val="65000"/>
                  </a:schemeClr>
                </a:solidFill>
              </a:rPr>
              <a:t>Mindfulness</a:t>
            </a:r>
          </a:p>
          <a:p>
            <a:r>
              <a:rPr lang="it-IT" dirty="0">
                <a:solidFill>
                  <a:schemeClr val="bg1">
                    <a:lumMod val="65000"/>
                  </a:schemeClr>
                </a:solidFill>
              </a:rPr>
              <a:t>Psicoanalisi</a:t>
            </a:r>
          </a:p>
          <a:p>
            <a:r>
              <a:rPr lang="it-IT" dirty="0">
                <a:solidFill>
                  <a:schemeClr val="bg1">
                    <a:lumMod val="65000"/>
                  </a:schemeClr>
                </a:solidFill>
              </a:rPr>
              <a:t>Psicoterapia sistemica familiare</a:t>
            </a:r>
          </a:p>
          <a:p>
            <a:r>
              <a:rPr lang="it-IT" dirty="0" err="1">
                <a:solidFill>
                  <a:schemeClr val="bg1">
                    <a:lumMod val="65000"/>
                  </a:schemeClr>
                </a:solidFill>
              </a:rPr>
              <a:t>Consueling</a:t>
            </a:r>
            <a:r>
              <a:rPr lang="it-IT" dirty="0">
                <a:solidFill>
                  <a:schemeClr val="bg1">
                    <a:lumMod val="65000"/>
                  </a:schemeClr>
                </a:solidFill>
              </a:rPr>
              <a:t> e sostegno psicologico</a:t>
            </a:r>
          </a:p>
          <a:p>
            <a:endParaRPr lang="it-IT" dirty="0">
              <a:solidFill>
                <a:schemeClr val="bg1">
                  <a:lumMod val="65000"/>
                </a:schemeClr>
              </a:solidFill>
            </a:endParaRPr>
          </a:p>
        </p:txBody>
      </p:sp>
    </p:spTree>
    <p:extLst>
      <p:ext uri="{BB962C8B-B14F-4D97-AF65-F5344CB8AC3E}">
        <p14:creationId xmlns:p14="http://schemas.microsoft.com/office/powerpoint/2010/main" val="1688797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746AA03-CFC0-091F-94B6-177FC30C550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32338C64-D382-109F-564E-5E8D76D7FF45}"/>
              </a:ext>
            </a:extLst>
          </p:cNvPr>
          <p:cNvSpPr>
            <a:spLocks noGrp="1"/>
          </p:cNvSpPr>
          <p:nvPr>
            <p:ph type="title"/>
          </p:nvPr>
        </p:nvSpPr>
        <p:spPr/>
        <p:txBody>
          <a:bodyPr/>
          <a:lstStyle/>
          <a:p>
            <a:pPr algn="ctr"/>
            <a:r>
              <a:rPr lang="it-IT" dirty="0">
                <a:solidFill>
                  <a:srgbClr val="FF0000"/>
                </a:solidFill>
              </a:rPr>
              <a:t>Quale psicoterapia?</a:t>
            </a:r>
            <a:endParaRPr lang="it-IT" dirty="0"/>
          </a:p>
        </p:txBody>
      </p:sp>
      <p:sp>
        <p:nvSpPr>
          <p:cNvPr id="3" name="Segnaposto contenuto 2">
            <a:extLst>
              <a:ext uri="{FF2B5EF4-FFF2-40B4-BE49-F238E27FC236}">
                <a16:creationId xmlns:a16="http://schemas.microsoft.com/office/drawing/2014/main" id="{CF67BFEE-1BD3-0BA6-D78C-3541661CA2B4}"/>
              </a:ext>
            </a:extLst>
          </p:cNvPr>
          <p:cNvSpPr>
            <a:spLocks noGrp="1"/>
          </p:cNvSpPr>
          <p:nvPr>
            <p:ph idx="1"/>
          </p:nvPr>
        </p:nvSpPr>
        <p:spPr>
          <a:xfrm>
            <a:off x="838200" y="1825625"/>
            <a:ext cx="10515600" cy="4351338"/>
          </a:xfrm>
        </p:spPr>
        <p:txBody>
          <a:bodyPr/>
          <a:lstStyle/>
          <a:p>
            <a:r>
              <a:rPr lang="it-IT" dirty="0">
                <a:solidFill>
                  <a:schemeClr val="bg1">
                    <a:lumMod val="65000"/>
                  </a:schemeClr>
                </a:solidFill>
              </a:rPr>
              <a:t>Cognitivo-comportamentale</a:t>
            </a:r>
          </a:p>
          <a:p>
            <a:r>
              <a:rPr lang="it-IT" dirty="0"/>
              <a:t>Mindfulness</a:t>
            </a:r>
          </a:p>
          <a:p>
            <a:pPr lvl="1"/>
            <a:r>
              <a:rPr lang="it-IT" dirty="0"/>
              <a:t>meditazione e psicoterapia</a:t>
            </a:r>
          </a:p>
          <a:p>
            <a:r>
              <a:rPr lang="it-IT" dirty="0">
                <a:solidFill>
                  <a:schemeClr val="bg1">
                    <a:lumMod val="65000"/>
                  </a:schemeClr>
                </a:solidFill>
              </a:rPr>
              <a:t>Psicoanalisi</a:t>
            </a:r>
          </a:p>
          <a:p>
            <a:r>
              <a:rPr lang="it-IT" dirty="0">
                <a:solidFill>
                  <a:schemeClr val="bg1">
                    <a:lumMod val="65000"/>
                  </a:schemeClr>
                </a:solidFill>
              </a:rPr>
              <a:t>Psicoterapia sistemica familiare</a:t>
            </a:r>
          </a:p>
          <a:p>
            <a:r>
              <a:rPr lang="it-IT" dirty="0" err="1">
                <a:solidFill>
                  <a:schemeClr val="bg1">
                    <a:lumMod val="65000"/>
                  </a:schemeClr>
                </a:solidFill>
              </a:rPr>
              <a:t>Consueling</a:t>
            </a:r>
            <a:r>
              <a:rPr lang="it-IT" dirty="0">
                <a:solidFill>
                  <a:schemeClr val="bg1">
                    <a:lumMod val="65000"/>
                  </a:schemeClr>
                </a:solidFill>
              </a:rPr>
              <a:t> e sostegno psicologico</a:t>
            </a:r>
          </a:p>
        </p:txBody>
      </p:sp>
    </p:spTree>
    <p:extLst>
      <p:ext uri="{BB962C8B-B14F-4D97-AF65-F5344CB8AC3E}">
        <p14:creationId xmlns:p14="http://schemas.microsoft.com/office/powerpoint/2010/main" val="935648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166056E-2348-AEE4-B2AC-7E078FD71F9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89003C62-BE2C-BFE2-E974-1A773C1F5246}"/>
              </a:ext>
            </a:extLst>
          </p:cNvPr>
          <p:cNvSpPr>
            <a:spLocks noGrp="1"/>
          </p:cNvSpPr>
          <p:nvPr>
            <p:ph type="title"/>
          </p:nvPr>
        </p:nvSpPr>
        <p:spPr/>
        <p:txBody>
          <a:bodyPr/>
          <a:lstStyle/>
          <a:p>
            <a:pPr algn="ctr"/>
            <a:r>
              <a:rPr lang="it-IT" dirty="0">
                <a:solidFill>
                  <a:srgbClr val="FF0000"/>
                </a:solidFill>
              </a:rPr>
              <a:t>Quale psicoterapia?</a:t>
            </a:r>
            <a:endParaRPr lang="it-IT" dirty="0"/>
          </a:p>
        </p:txBody>
      </p:sp>
      <p:sp>
        <p:nvSpPr>
          <p:cNvPr id="3" name="Segnaposto contenuto 2">
            <a:extLst>
              <a:ext uri="{FF2B5EF4-FFF2-40B4-BE49-F238E27FC236}">
                <a16:creationId xmlns:a16="http://schemas.microsoft.com/office/drawing/2014/main" id="{BF64A5B0-888A-DE4F-CF23-2E30AD78EBBA}"/>
              </a:ext>
            </a:extLst>
          </p:cNvPr>
          <p:cNvSpPr>
            <a:spLocks noGrp="1"/>
          </p:cNvSpPr>
          <p:nvPr>
            <p:ph idx="1"/>
          </p:nvPr>
        </p:nvSpPr>
        <p:spPr>
          <a:xfrm>
            <a:off x="838200" y="1825625"/>
            <a:ext cx="10515600" cy="4351338"/>
          </a:xfrm>
        </p:spPr>
        <p:txBody>
          <a:bodyPr/>
          <a:lstStyle/>
          <a:p>
            <a:r>
              <a:rPr lang="it-IT" dirty="0">
                <a:solidFill>
                  <a:schemeClr val="bg1">
                    <a:lumMod val="65000"/>
                  </a:schemeClr>
                </a:solidFill>
              </a:rPr>
              <a:t>Cognitivo-comportamentale</a:t>
            </a:r>
          </a:p>
          <a:p>
            <a:r>
              <a:rPr lang="it-IT" dirty="0">
                <a:solidFill>
                  <a:schemeClr val="bg1">
                    <a:lumMod val="65000"/>
                  </a:schemeClr>
                </a:solidFill>
              </a:rPr>
              <a:t>Mindfulness</a:t>
            </a:r>
          </a:p>
          <a:p>
            <a:r>
              <a:rPr lang="it-IT" dirty="0">
                <a:solidFill>
                  <a:schemeClr val="tx2"/>
                </a:solidFill>
              </a:rPr>
              <a:t>Psicoanalisi</a:t>
            </a:r>
          </a:p>
          <a:p>
            <a:pPr lvl="1"/>
            <a:r>
              <a:rPr lang="it-IT" dirty="0">
                <a:solidFill>
                  <a:schemeClr val="tx2"/>
                </a:solidFill>
              </a:rPr>
              <a:t>Un’intensa e lunga relazione</a:t>
            </a:r>
          </a:p>
          <a:p>
            <a:r>
              <a:rPr lang="it-IT" dirty="0">
                <a:solidFill>
                  <a:schemeClr val="bg1">
                    <a:lumMod val="65000"/>
                  </a:schemeClr>
                </a:solidFill>
              </a:rPr>
              <a:t>Psicoterapia sistemica familiare</a:t>
            </a:r>
          </a:p>
          <a:p>
            <a:r>
              <a:rPr lang="it-IT" dirty="0" err="1">
                <a:solidFill>
                  <a:schemeClr val="bg1">
                    <a:lumMod val="65000"/>
                  </a:schemeClr>
                </a:solidFill>
              </a:rPr>
              <a:t>Consueling</a:t>
            </a:r>
            <a:r>
              <a:rPr lang="it-IT" dirty="0">
                <a:solidFill>
                  <a:schemeClr val="bg1">
                    <a:lumMod val="65000"/>
                  </a:schemeClr>
                </a:solidFill>
              </a:rPr>
              <a:t> e sostegno psicologico</a:t>
            </a:r>
          </a:p>
          <a:p>
            <a:endParaRPr lang="it-IT" dirty="0">
              <a:solidFill>
                <a:schemeClr val="bg1">
                  <a:lumMod val="65000"/>
                </a:schemeClr>
              </a:solidFill>
            </a:endParaRPr>
          </a:p>
        </p:txBody>
      </p:sp>
    </p:spTree>
    <p:extLst>
      <p:ext uri="{BB962C8B-B14F-4D97-AF65-F5344CB8AC3E}">
        <p14:creationId xmlns:p14="http://schemas.microsoft.com/office/powerpoint/2010/main" val="4259580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B57B2F6-E726-D941-7DC0-02B580E90917}"/>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5832610B-E3BA-8166-9006-9A550A3F10A4}"/>
              </a:ext>
            </a:extLst>
          </p:cNvPr>
          <p:cNvSpPr>
            <a:spLocks noGrp="1"/>
          </p:cNvSpPr>
          <p:nvPr>
            <p:ph type="title"/>
          </p:nvPr>
        </p:nvSpPr>
        <p:spPr/>
        <p:txBody>
          <a:bodyPr/>
          <a:lstStyle/>
          <a:p>
            <a:pPr algn="ctr"/>
            <a:r>
              <a:rPr lang="it-IT" dirty="0">
                <a:solidFill>
                  <a:srgbClr val="FF0000"/>
                </a:solidFill>
              </a:rPr>
              <a:t>Quale psicoterapia?</a:t>
            </a:r>
            <a:endParaRPr lang="it-IT" dirty="0"/>
          </a:p>
        </p:txBody>
      </p:sp>
      <p:sp>
        <p:nvSpPr>
          <p:cNvPr id="3" name="Segnaposto contenuto 2">
            <a:extLst>
              <a:ext uri="{FF2B5EF4-FFF2-40B4-BE49-F238E27FC236}">
                <a16:creationId xmlns:a16="http://schemas.microsoft.com/office/drawing/2014/main" id="{701F0180-1D1B-6E77-18ED-3A87E01DA3B5}"/>
              </a:ext>
            </a:extLst>
          </p:cNvPr>
          <p:cNvSpPr>
            <a:spLocks noGrp="1"/>
          </p:cNvSpPr>
          <p:nvPr>
            <p:ph idx="1"/>
          </p:nvPr>
        </p:nvSpPr>
        <p:spPr>
          <a:xfrm>
            <a:off x="838200" y="1825625"/>
            <a:ext cx="10515600" cy="4351338"/>
          </a:xfrm>
        </p:spPr>
        <p:txBody>
          <a:bodyPr/>
          <a:lstStyle/>
          <a:p>
            <a:r>
              <a:rPr lang="it-IT" dirty="0">
                <a:solidFill>
                  <a:schemeClr val="bg1">
                    <a:lumMod val="65000"/>
                  </a:schemeClr>
                </a:solidFill>
              </a:rPr>
              <a:t>Cognitivo-comportamentale</a:t>
            </a:r>
          </a:p>
          <a:p>
            <a:r>
              <a:rPr lang="it-IT" dirty="0">
                <a:solidFill>
                  <a:schemeClr val="bg1">
                    <a:lumMod val="65000"/>
                  </a:schemeClr>
                </a:solidFill>
              </a:rPr>
              <a:t>Mindfulness</a:t>
            </a:r>
          </a:p>
          <a:p>
            <a:r>
              <a:rPr lang="it-IT" dirty="0">
                <a:solidFill>
                  <a:schemeClr val="bg1">
                    <a:lumMod val="65000"/>
                  </a:schemeClr>
                </a:solidFill>
              </a:rPr>
              <a:t>Psicoanalisi</a:t>
            </a:r>
          </a:p>
          <a:p>
            <a:r>
              <a:rPr lang="it-IT" dirty="0">
                <a:solidFill>
                  <a:schemeClr val="tx2"/>
                </a:solidFill>
              </a:rPr>
              <a:t>Psicoterapia sistemica familiare</a:t>
            </a:r>
          </a:p>
          <a:p>
            <a:pPr lvl="1"/>
            <a:r>
              <a:rPr lang="it-IT" dirty="0">
                <a:solidFill>
                  <a:schemeClr val="tx2"/>
                </a:solidFill>
              </a:rPr>
              <a:t>Il sintomo è relazionale</a:t>
            </a:r>
          </a:p>
          <a:p>
            <a:r>
              <a:rPr lang="it-IT" dirty="0" err="1">
                <a:solidFill>
                  <a:schemeClr val="bg1">
                    <a:lumMod val="65000"/>
                  </a:schemeClr>
                </a:solidFill>
              </a:rPr>
              <a:t>Consueling</a:t>
            </a:r>
            <a:r>
              <a:rPr lang="it-IT" dirty="0">
                <a:solidFill>
                  <a:schemeClr val="bg1">
                    <a:lumMod val="65000"/>
                  </a:schemeClr>
                </a:solidFill>
              </a:rPr>
              <a:t> e sostegno psicologico</a:t>
            </a:r>
          </a:p>
          <a:p>
            <a:endParaRPr lang="it-IT" dirty="0">
              <a:solidFill>
                <a:schemeClr val="bg1">
                  <a:lumMod val="65000"/>
                </a:schemeClr>
              </a:solidFill>
            </a:endParaRPr>
          </a:p>
        </p:txBody>
      </p:sp>
    </p:spTree>
    <p:extLst>
      <p:ext uri="{BB962C8B-B14F-4D97-AF65-F5344CB8AC3E}">
        <p14:creationId xmlns:p14="http://schemas.microsoft.com/office/powerpoint/2010/main" val="2143162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172C9F8-C645-68E9-FB2D-017357730452}"/>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4A792CE8-F2D1-42F5-1341-2BE2C0A191BD}"/>
              </a:ext>
            </a:extLst>
          </p:cNvPr>
          <p:cNvSpPr>
            <a:spLocks noGrp="1"/>
          </p:cNvSpPr>
          <p:nvPr>
            <p:ph type="title"/>
          </p:nvPr>
        </p:nvSpPr>
        <p:spPr/>
        <p:txBody>
          <a:bodyPr/>
          <a:lstStyle/>
          <a:p>
            <a:pPr algn="ctr"/>
            <a:r>
              <a:rPr lang="it-IT" dirty="0">
                <a:solidFill>
                  <a:srgbClr val="FF0000"/>
                </a:solidFill>
              </a:rPr>
              <a:t>Quale psicoterapia?</a:t>
            </a:r>
            <a:endParaRPr lang="it-IT" dirty="0"/>
          </a:p>
        </p:txBody>
      </p:sp>
      <p:sp>
        <p:nvSpPr>
          <p:cNvPr id="3" name="Segnaposto contenuto 2">
            <a:extLst>
              <a:ext uri="{FF2B5EF4-FFF2-40B4-BE49-F238E27FC236}">
                <a16:creationId xmlns:a16="http://schemas.microsoft.com/office/drawing/2014/main" id="{F2AC6679-220B-1974-04FC-44D21975AA6C}"/>
              </a:ext>
            </a:extLst>
          </p:cNvPr>
          <p:cNvSpPr>
            <a:spLocks noGrp="1"/>
          </p:cNvSpPr>
          <p:nvPr>
            <p:ph idx="1"/>
          </p:nvPr>
        </p:nvSpPr>
        <p:spPr>
          <a:xfrm>
            <a:off x="838200" y="1825625"/>
            <a:ext cx="10515600" cy="4351338"/>
          </a:xfrm>
        </p:spPr>
        <p:txBody>
          <a:bodyPr/>
          <a:lstStyle/>
          <a:p>
            <a:r>
              <a:rPr lang="it-IT" dirty="0">
                <a:solidFill>
                  <a:schemeClr val="bg1">
                    <a:lumMod val="65000"/>
                  </a:schemeClr>
                </a:solidFill>
              </a:rPr>
              <a:t>Cognitivo-comportamentale</a:t>
            </a:r>
          </a:p>
          <a:p>
            <a:r>
              <a:rPr lang="it-IT" dirty="0">
                <a:solidFill>
                  <a:schemeClr val="bg1">
                    <a:lumMod val="65000"/>
                  </a:schemeClr>
                </a:solidFill>
              </a:rPr>
              <a:t>Mindfulness</a:t>
            </a:r>
          </a:p>
          <a:p>
            <a:r>
              <a:rPr lang="it-IT" dirty="0">
                <a:solidFill>
                  <a:schemeClr val="bg1">
                    <a:lumMod val="65000"/>
                  </a:schemeClr>
                </a:solidFill>
              </a:rPr>
              <a:t>Psicoanalisi</a:t>
            </a:r>
          </a:p>
          <a:p>
            <a:r>
              <a:rPr lang="it-IT" dirty="0">
                <a:solidFill>
                  <a:schemeClr val="bg1">
                    <a:lumMod val="65000"/>
                  </a:schemeClr>
                </a:solidFill>
              </a:rPr>
              <a:t>Psicoterapia sistemica familiare</a:t>
            </a:r>
          </a:p>
          <a:p>
            <a:r>
              <a:rPr lang="it-IT" dirty="0" err="1">
                <a:solidFill>
                  <a:schemeClr val="tx2"/>
                </a:solidFill>
              </a:rPr>
              <a:t>Consueling</a:t>
            </a:r>
            <a:r>
              <a:rPr lang="it-IT" dirty="0">
                <a:solidFill>
                  <a:schemeClr val="tx2"/>
                </a:solidFill>
              </a:rPr>
              <a:t> e sostegno psicologico</a:t>
            </a:r>
          </a:p>
          <a:p>
            <a:pPr lvl="1"/>
            <a:r>
              <a:rPr lang="it-IT" dirty="0">
                <a:solidFill>
                  <a:schemeClr val="tx2"/>
                </a:solidFill>
              </a:rPr>
              <a:t>Incontri in numero predefinito di orientamento</a:t>
            </a:r>
          </a:p>
        </p:txBody>
      </p:sp>
    </p:spTree>
    <p:extLst>
      <p:ext uri="{BB962C8B-B14F-4D97-AF65-F5344CB8AC3E}">
        <p14:creationId xmlns:p14="http://schemas.microsoft.com/office/powerpoint/2010/main" val="20694128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2F810A86-5C04-E830-BC14-FF19C0BE0B2C}"/>
              </a:ext>
            </a:extLst>
          </p:cNvPr>
          <p:cNvSpPr>
            <a:spLocks noGrp="1"/>
          </p:cNvSpPr>
          <p:nvPr>
            <p:ph type="title"/>
          </p:nvPr>
        </p:nvSpPr>
        <p:spPr>
          <a:xfrm>
            <a:off x="838200" y="365125"/>
            <a:ext cx="10515600" cy="1325563"/>
          </a:xfrm>
        </p:spPr>
        <p:txBody>
          <a:bodyPr>
            <a:normAutofit/>
          </a:bodyPr>
          <a:lstStyle/>
          <a:p>
            <a:r>
              <a:rPr lang="it-IT" sz="5400"/>
              <a:t>L’amore in psicoterapia</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1EFBE356-05A4-3C0B-078C-ABF041B71FAA}"/>
              </a:ext>
            </a:extLst>
          </p:cNvPr>
          <p:cNvSpPr>
            <a:spLocks noGrp="1"/>
          </p:cNvSpPr>
          <p:nvPr>
            <p:ph idx="1"/>
          </p:nvPr>
        </p:nvSpPr>
        <p:spPr>
          <a:xfrm>
            <a:off x="838200" y="1929384"/>
            <a:ext cx="10515600" cy="4251960"/>
          </a:xfrm>
        </p:spPr>
        <p:txBody>
          <a:bodyPr>
            <a:normAutofit/>
          </a:bodyPr>
          <a:lstStyle/>
          <a:p>
            <a:pPr algn="just"/>
            <a:r>
              <a:rPr lang="it-IT" sz="2200" dirty="0" err="1"/>
              <a:t>Shore</a:t>
            </a:r>
            <a:r>
              <a:rPr lang="it-IT" sz="2200" dirty="0"/>
              <a:t>: il terapeuta offre un’esperienza emotiva correttiva capace di regolare gli affetti e attivare la creatività del paziente.</a:t>
            </a:r>
          </a:p>
          <a:p>
            <a:pPr algn="just"/>
            <a:r>
              <a:rPr lang="it-IT" sz="2200" dirty="0" err="1"/>
              <a:t>Ferenczi</a:t>
            </a:r>
            <a:r>
              <a:rPr lang="it-IT" sz="2200" dirty="0"/>
              <a:t> e Fromm hanno sostenuto la centralità dell’amore reciproco e della sintonizzazione emotiva nella cura, affermando che il terapeuta deve offrire ciò che spesso è mancato nella vita del paziente: un amore autentico, non condizionato e profondamente umano.</a:t>
            </a:r>
          </a:p>
          <a:p>
            <a:pPr algn="just"/>
            <a:r>
              <a:rPr lang="it-IT" sz="2200" dirty="0" err="1"/>
              <a:t>Shore</a:t>
            </a:r>
            <a:r>
              <a:rPr lang="it-IT" sz="2200" dirty="0"/>
              <a:t>:  l’amore, come forza vitale, è il fondamento non solo dello sviluppo psicologico sano, ma anche della guarigione profonda e della crescita post-traumatica in terapia. Il legame affettivo tra terapeuta e paziente diventa uno spazio trasformativo, dove la sicurezza emotiva favorisce la scoperta del sé e l’espressione creativa</a:t>
            </a:r>
          </a:p>
        </p:txBody>
      </p:sp>
    </p:spTree>
    <p:extLst>
      <p:ext uri="{BB962C8B-B14F-4D97-AF65-F5344CB8AC3E}">
        <p14:creationId xmlns:p14="http://schemas.microsoft.com/office/powerpoint/2010/main" val="26604389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46E37F8-72B0-B9A3-C6DB-B5A0B20B3532}"/>
              </a:ext>
            </a:extLst>
          </p:cNvPr>
          <p:cNvSpPr>
            <a:spLocks noGrp="1"/>
          </p:cNvSpPr>
          <p:nvPr>
            <p:ph type="title"/>
          </p:nvPr>
        </p:nvSpPr>
        <p:spPr>
          <a:xfrm>
            <a:off x="640080" y="325369"/>
            <a:ext cx="4368602" cy="1956841"/>
          </a:xfrm>
        </p:spPr>
        <p:txBody>
          <a:bodyPr anchor="b">
            <a:normAutofit/>
          </a:bodyPr>
          <a:lstStyle/>
          <a:p>
            <a:pPr marL="0" indent="0">
              <a:buNone/>
            </a:pPr>
            <a:r>
              <a:rPr lang="it-IT" sz="5400" dirty="0"/>
              <a:t>La buona relazione</a:t>
            </a:r>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486182A8-49CD-6C9E-BF65-D8FDCE71AFC5}"/>
              </a:ext>
            </a:extLst>
          </p:cNvPr>
          <p:cNvSpPr>
            <a:spLocks noGrp="1"/>
          </p:cNvSpPr>
          <p:nvPr>
            <p:ph idx="1"/>
          </p:nvPr>
        </p:nvSpPr>
        <p:spPr>
          <a:xfrm>
            <a:off x="640080" y="3360315"/>
            <a:ext cx="4243589" cy="2419579"/>
          </a:xfrm>
        </p:spPr>
        <p:txBody>
          <a:bodyPr>
            <a:normAutofit/>
          </a:bodyPr>
          <a:lstStyle/>
          <a:p>
            <a:pPr marL="0" indent="0">
              <a:buNone/>
            </a:pPr>
            <a:r>
              <a:rPr lang="it-IT" sz="2200" dirty="0"/>
              <a:t>Impegno affettivo</a:t>
            </a:r>
          </a:p>
          <a:p>
            <a:pPr marL="0" indent="0">
              <a:buNone/>
            </a:pPr>
            <a:r>
              <a:rPr lang="it-IT" sz="2200" dirty="0"/>
              <a:t>Empatia</a:t>
            </a:r>
          </a:p>
          <a:p>
            <a:pPr marL="0" indent="0">
              <a:buNone/>
            </a:pPr>
            <a:r>
              <a:rPr lang="it-IT" sz="2200" dirty="0"/>
              <a:t>Ascolto attivo</a:t>
            </a:r>
          </a:p>
          <a:p>
            <a:pPr marL="0" indent="0">
              <a:buNone/>
            </a:pPr>
            <a:r>
              <a:rPr lang="it-IT" sz="2200" dirty="0"/>
              <a:t>Compassione</a:t>
            </a:r>
          </a:p>
          <a:p>
            <a:pPr marL="0" indent="0">
              <a:buNone/>
            </a:pPr>
            <a:r>
              <a:rPr lang="it-IT" sz="2200" dirty="0"/>
              <a:t>Umiltà</a:t>
            </a:r>
          </a:p>
          <a:p>
            <a:pPr marL="0" indent="0">
              <a:buNone/>
            </a:pPr>
            <a:endParaRPr lang="it-IT" sz="2200" dirty="0"/>
          </a:p>
        </p:txBody>
      </p:sp>
      <p:pic>
        <p:nvPicPr>
          <p:cNvPr id="7" name="Immagine 6" descr="Immagine che contiene persona, vestiti, Viso umano, interno&#10;&#10;Il contenuto generato dall'IA potrebbe non essere corretto.">
            <a:extLst>
              <a:ext uri="{FF2B5EF4-FFF2-40B4-BE49-F238E27FC236}">
                <a16:creationId xmlns:a16="http://schemas.microsoft.com/office/drawing/2014/main" id="{C0B90FC7-D21B-5172-4EDA-07472C6E1897}"/>
              </a:ext>
            </a:extLst>
          </p:cNvPr>
          <p:cNvPicPr>
            <a:picLocks noChangeAspect="1"/>
          </p:cNvPicPr>
          <p:nvPr/>
        </p:nvPicPr>
        <p:blipFill>
          <a:blip r:embed="rId2"/>
          <a:srcRect l="18444" r="14603"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291580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gnaposto contenuto 8" descr="Immagine che contiene testo, Carattere, schermata&#10;&#10;Il contenuto generato dall'IA potrebbe non essere corretto.">
            <a:extLst>
              <a:ext uri="{FF2B5EF4-FFF2-40B4-BE49-F238E27FC236}">
                <a16:creationId xmlns:a16="http://schemas.microsoft.com/office/drawing/2014/main" id="{F28DCA4D-C856-478C-4393-766D86D64AA9}"/>
              </a:ext>
            </a:extLst>
          </p:cNvPr>
          <p:cNvPicPr>
            <a:picLocks noGrp="1" noChangeAspect="1"/>
          </p:cNvPicPr>
          <p:nvPr>
            <p:ph idx="1"/>
          </p:nvPr>
        </p:nvPicPr>
        <p:blipFill>
          <a:blip r:embed="rId2"/>
          <a:stretch>
            <a:fillRect/>
          </a:stretch>
        </p:blipFill>
        <p:spPr>
          <a:xfrm>
            <a:off x="997510" y="60014"/>
            <a:ext cx="10196979" cy="6797986"/>
          </a:xfrm>
        </p:spPr>
      </p:pic>
    </p:spTree>
    <p:extLst>
      <p:ext uri="{BB962C8B-B14F-4D97-AF65-F5344CB8AC3E}">
        <p14:creationId xmlns:p14="http://schemas.microsoft.com/office/powerpoint/2010/main" val="1207507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C8DAD685-E6E1-EDE3-A5B7-2A72E6358419}"/>
              </a:ext>
            </a:extLst>
          </p:cNvPr>
          <p:cNvSpPr txBox="1">
            <a:spLocks/>
          </p:cNvSpPr>
          <p:nvPr/>
        </p:nvSpPr>
        <p:spPr>
          <a:xfrm>
            <a:off x="1603081" y="677514"/>
            <a:ext cx="3347037" cy="69243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it-IT" sz="5000" kern="1200" dirty="0">
                <a:latin typeface="+mj-lt"/>
                <a:ea typeface="+mj-ea"/>
                <a:cs typeface="+mj-cs"/>
              </a:rPr>
              <a:t>Emozione</a:t>
            </a:r>
          </a:p>
        </p:txBody>
      </p:sp>
      <p:pic>
        <p:nvPicPr>
          <p:cNvPr id="15" name="Segnaposto immagine 14" descr="Immagine che contiene clipart, disegno, cartone animato, illustrazione&#10;&#10;Il contenuto generato dall'IA potrebbe non essere corretto.">
            <a:extLst>
              <a:ext uri="{FF2B5EF4-FFF2-40B4-BE49-F238E27FC236}">
                <a16:creationId xmlns:a16="http://schemas.microsoft.com/office/drawing/2014/main" id="{7A65C725-62A4-522D-9C7A-1AEA9BB14C6B}"/>
              </a:ext>
            </a:extLst>
          </p:cNvPr>
          <p:cNvPicPr>
            <a:picLocks noGrp="1" noChangeAspect="1"/>
          </p:cNvPicPr>
          <p:nvPr>
            <p:ph idx="1"/>
          </p:nvPr>
        </p:nvPicPr>
        <p:blipFill>
          <a:blip r:embed="rId2"/>
          <a:stretch>
            <a:fillRect/>
          </a:stretch>
        </p:blipFill>
        <p:spPr>
          <a:xfrm>
            <a:off x="6945657" y="995363"/>
            <a:ext cx="4873625" cy="4873625"/>
          </a:xfrm>
          <a:noFill/>
        </p:spPr>
      </p:pic>
      <p:sp>
        <p:nvSpPr>
          <p:cNvPr id="12" name="Segnaposto contenuto 2">
            <a:extLst>
              <a:ext uri="{FF2B5EF4-FFF2-40B4-BE49-F238E27FC236}">
                <a16:creationId xmlns:a16="http://schemas.microsoft.com/office/drawing/2014/main" id="{29983FF2-2D04-B3F3-037E-BFA8C3DCE3D8}"/>
              </a:ext>
            </a:extLst>
          </p:cNvPr>
          <p:cNvSpPr>
            <a:spLocks noGrp="1"/>
          </p:cNvSpPr>
          <p:nvPr>
            <p:ph type="body" sz="half" idx="2"/>
          </p:nvPr>
        </p:nvSpPr>
        <p:spPr>
          <a:xfrm>
            <a:off x="839788" y="2057400"/>
            <a:ext cx="5680282" cy="3811588"/>
          </a:xfrm>
        </p:spPr>
        <p:txBody>
          <a:bodyPr vert="horz" lIns="91440" tIns="45720" rIns="91440" bIns="45720" rtlCol="0">
            <a:normAutofit/>
          </a:bodyPr>
          <a:lstStyle/>
          <a:p>
            <a:r>
              <a:rPr lang="it-IT" sz="1900" b="1" kern="1200" dirty="0">
                <a:solidFill>
                  <a:srgbClr val="FF0000"/>
                </a:solidFill>
                <a:latin typeface="+mn-lt"/>
                <a:ea typeface="+mn-ea"/>
                <a:cs typeface="+mn-cs"/>
              </a:rPr>
              <a:t>Cos’è?</a:t>
            </a:r>
          </a:p>
          <a:p>
            <a:pPr algn="just"/>
            <a:r>
              <a:rPr lang="it-IT" sz="1900" kern="1200" dirty="0">
                <a:latin typeface="+mn-lt"/>
                <a:ea typeface="+mn-ea"/>
                <a:cs typeface="+mn-cs"/>
              </a:rPr>
              <a:t>Un’emozione è una reazione psicofisiologica rapida che coinvolge corpo, mente e comportamento, attivata da uno stimolo significativo.</a:t>
            </a:r>
          </a:p>
          <a:p>
            <a:endParaRPr lang="it-IT" sz="1900" kern="1200" dirty="0">
              <a:latin typeface="+mn-lt"/>
              <a:ea typeface="+mn-ea"/>
              <a:cs typeface="+mn-cs"/>
            </a:endParaRPr>
          </a:p>
          <a:p>
            <a:r>
              <a:rPr lang="it-IT" sz="1900" b="1" kern="1200" dirty="0">
                <a:solidFill>
                  <a:srgbClr val="FF0000"/>
                </a:solidFill>
                <a:latin typeface="+mn-lt"/>
                <a:ea typeface="+mn-ea"/>
                <a:cs typeface="+mn-cs"/>
              </a:rPr>
              <a:t>A cosa serve?</a:t>
            </a:r>
          </a:p>
          <a:p>
            <a:pPr marL="800100" lvl="1" indent="-342900">
              <a:buFont typeface="Arial" panose="020B0604020202020204" pitchFamily="34" charset="0"/>
              <a:buChar char="•"/>
            </a:pPr>
            <a:r>
              <a:rPr lang="it-IT" sz="1900" kern="1200" dirty="0">
                <a:latin typeface="+mn-lt"/>
                <a:ea typeface="+mn-ea"/>
                <a:cs typeface="+mn-cs"/>
              </a:rPr>
              <a:t>orienta l’attenzione</a:t>
            </a:r>
          </a:p>
          <a:p>
            <a:pPr marL="800100" lvl="1" indent="-342900">
              <a:buFont typeface="Arial" panose="020B0604020202020204" pitchFamily="34" charset="0"/>
              <a:buChar char="•"/>
            </a:pPr>
            <a:r>
              <a:rPr lang="it-IT" sz="1900" kern="1200" dirty="0">
                <a:latin typeface="+mn-lt"/>
                <a:ea typeface="+mn-ea"/>
                <a:cs typeface="+mn-cs"/>
              </a:rPr>
              <a:t>prepara all’azione</a:t>
            </a:r>
          </a:p>
          <a:p>
            <a:pPr marL="800100" lvl="1" indent="-342900">
              <a:buFont typeface="Arial" panose="020B0604020202020204" pitchFamily="34" charset="0"/>
              <a:buChar char="•"/>
            </a:pPr>
            <a:r>
              <a:rPr lang="it-IT" sz="1900" kern="1200" dirty="0">
                <a:latin typeface="+mn-lt"/>
                <a:ea typeface="+mn-ea"/>
                <a:cs typeface="+mn-cs"/>
              </a:rPr>
              <a:t>facilita la sopravvivenza</a:t>
            </a:r>
          </a:p>
          <a:p>
            <a:pPr marL="800100" lvl="1" indent="-342900">
              <a:buFont typeface="Arial" panose="020B0604020202020204" pitchFamily="34" charset="0"/>
              <a:buChar char="•"/>
            </a:pPr>
            <a:r>
              <a:rPr lang="it-IT" sz="1900" kern="1200" dirty="0">
                <a:latin typeface="+mn-lt"/>
                <a:ea typeface="+mn-ea"/>
                <a:cs typeface="+mn-cs"/>
              </a:rPr>
              <a:t>comunica il nostro stato interno</a:t>
            </a:r>
          </a:p>
          <a:p>
            <a:endParaRPr lang="it-IT" sz="1900" kern="1200" dirty="0">
              <a:latin typeface="+mn-lt"/>
              <a:ea typeface="+mn-ea"/>
              <a:cs typeface="+mn-cs"/>
            </a:endParaRPr>
          </a:p>
          <a:p>
            <a:endParaRPr lang="it-IT" kern="1200" dirty="0">
              <a:latin typeface="+mn-lt"/>
              <a:ea typeface="+mn-ea"/>
              <a:cs typeface="+mn-cs"/>
            </a:endParaRPr>
          </a:p>
          <a:p>
            <a:endParaRPr lang="it-IT" kern="1200" dirty="0">
              <a:latin typeface="+mn-lt"/>
              <a:ea typeface="+mn-ea"/>
              <a:cs typeface="+mn-cs"/>
            </a:endParaRPr>
          </a:p>
        </p:txBody>
      </p:sp>
      <p:sp>
        <p:nvSpPr>
          <p:cNvPr id="8" name="CasellaDiTesto 7">
            <a:extLst>
              <a:ext uri="{FF2B5EF4-FFF2-40B4-BE49-F238E27FC236}">
                <a16:creationId xmlns:a16="http://schemas.microsoft.com/office/drawing/2014/main" id="{40EA71FA-2529-24DE-2F4F-C10F31EC25BD}"/>
              </a:ext>
            </a:extLst>
          </p:cNvPr>
          <p:cNvSpPr txBox="1"/>
          <p:nvPr/>
        </p:nvSpPr>
        <p:spPr>
          <a:xfrm>
            <a:off x="2915478" y="3432313"/>
            <a:ext cx="184731" cy="369332"/>
          </a:xfrm>
          <a:prstGeom prst="rect">
            <a:avLst/>
          </a:prstGeom>
          <a:noFill/>
        </p:spPr>
        <p:txBody>
          <a:bodyPr wrap="none" rtlCol="0">
            <a:spAutoFit/>
          </a:bodyPr>
          <a:lstStyle/>
          <a:p>
            <a:endParaRPr lang="it-IT" dirty="0"/>
          </a:p>
        </p:txBody>
      </p:sp>
    </p:spTree>
    <p:extLst>
      <p:ext uri="{BB962C8B-B14F-4D97-AF65-F5344CB8AC3E}">
        <p14:creationId xmlns:p14="http://schemas.microsoft.com/office/powerpoint/2010/main" val="4269748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7450E6-8578-F9C4-B7EE-D3EB46DB9F6D}"/>
              </a:ext>
            </a:extLst>
          </p:cNvPr>
          <p:cNvSpPr>
            <a:spLocks noGrp="1"/>
          </p:cNvSpPr>
          <p:nvPr>
            <p:ph type="title"/>
          </p:nvPr>
        </p:nvSpPr>
        <p:spPr>
          <a:xfrm>
            <a:off x="10395226" y="144763"/>
            <a:ext cx="1474303" cy="722011"/>
          </a:xfrm>
        </p:spPr>
        <p:txBody>
          <a:bodyPr/>
          <a:lstStyle/>
          <a:p>
            <a:pPr algn="r"/>
            <a:r>
              <a:rPr lang="it-IT" dirty="0">
                <a:solidFill>
                  <a:srgbClr val="FF0000"/>
                </a:solidFill>
              </a:rPr>
              <a:t>ansia</a:t>
            </a:r>
          </a:p>
        </p:txBody>
      </p:sp>
      <p:sp>
        <p:nvSpPr>
          <p:cNvPr id="3" name="Segnaposto contenuto 2">
            <a:extLst>
              <a:ext uri="{FF2B5EF4-FFF2-40B4-BE49-F238E27FC236}">
                <a16:creationId xmlns:a16="http://schemas.microsoft.com/office/drawing/2014/main" id="{65C2248E-B79B-2F7B-717C-A2336802E6A9}"/>
              </a:ext>
            </a:extLst>
          </p:cNvPr>
          <p:cNvSpPr>
            <a:spLocks noGrp="1"/>
          </p:cNvSpPr>
          <p:nvPr>
            <p:ph idx="1"/>
          </p:nvPr>
        </p:nvSpPr>
        <p:spPr>
          <a:xfrm>
            <a:off x="599090" y="866774"/>
            <a:ext cx="6417365" cy="2677656"/>
          </a:xfrm>
        </p:spPr>
        <p:txBody>
          <a:bodyPr>
            <a:noAutofit/>
          </a:bodyPr>
          <a:lstStyle/>
          <a:p>
            <a:pPr marL="0" indent="0">
              <a:buNone/>
            </a:pPr>
            <a:r>
              <a:rPr lang="it-IT" sz="5000" i="1" dirty="0">
                <a:latin typeface="+mj-lt"/>
              </a:rPr>
              <a:t>Manifestazioni emotive</a:t>
            </a:r>
          </a:p>
          <a:p>
            <a:pPr marL="0" indent="0">
              <a:buNone/>
            </a:pPr>
            <a:endParaRPr lang="it-IT" i="1" dirty="0">
              <a:latin typeface="+mj-lt"/>
            </a:endParaRPr>
          </a:p>
          <a:p>
            <a:pPr marL="0" indent="0" algn="just">
              <a:buNone/>
            </a:pPr>
            <a:r>
              <a:rPr lang="it-IT" sz="1900" dirty="0">
                <a:solidFill>
                  <a:srgbClr val="000000"/>
                </a:solidFill>
                <a:effectLst/>
              </a:rPr>
              <a:t>definisce uno stato psicofisico caratterizzato da una sensazione di apprensione, di incertezza, di paura e di allarme con anticipazione di eventi negativi</a:t>
            </a:r>
            <a:endParaRPr lang="it-IT" sz="1900" dirty="0"/>
          </a:p>
        </p:txBody>
      </p:sp>
      <p:sp>
        <p:nvSpPr>
          <p:cNvPr id="4" name="CasellaDiTesto 3">
            <a:extLst>
              <a:ext uri="{FF2B5EF4-FFF2-40B4-BE49-F238E27FC236}">
                <a16:creationId xmlns:a16="http://schemas.microsoft.com/office/drawing/2014/main" id="{43CD6067-E4CE-E45B-F34F-AE95F466AFB6}"/>
              </a:ext>
            </a:extLst>
          </p:cNvPr>
          <p:cNvSpPr txBox="1"/>
          <p:nvPr/>
        </p:nvSpPr>
        <p:spPr>
          <a:xfrm>
            <a:off x="599090" y="4113789"/>
            <a:ext cx="10754710" cy="1877437"/>
          </a:xfrm>
          <a:prstGeom prst="rect">
            <a:avLst/>
          </a:prstGeom>
          <a:noFill/>
        </p:spPr>
        <p:txBody>
          <a:bodyPr wrap="square" rtlCol="0">
            <a:spAutoFit/>
          </a:bodyPr>
          <a:lstStyle/>
          <a:p>
            <a:pPr marL="0" indent="0" algn="just">
              <a:buNone/>
            </a:pPr>
            <a:r>
              <a:rPr lang="it-IT" sz="5000" i="1" dirty="0">
                <a:latin typeface="+mj-lt"/>
              </a:rPr>
              <a:t>Manifestazioni somatiche</a:t>
            </a:r>
          </a:p>
          <a:p>
            <a:pPr marL="0" indent="0" algn="just">
              <a:buNone/>
            </a:pPr>
            <a:endParaRPr lang="it-IT" sz="2800" i="1" dirty="0">
              <a:latin typeface="+mj-lt"/>
            </a:endParaRPr>
          </a:p>
          <a:p>
            <a:pPr algn="just"/>
            <a:r>
              <a:rPr lang="it-IT" sz="1900" dirty="0">
                <a:solidFill>
                  <a:srgbClr val="000000"/>
                </a:solidFill>
                <a:effectLst/>
              </a:rPr>
              <a:t>sintomi neurovegetativi (SNA), rappresentati da aumento della sudorazione, aumento del battito cardiaco, tensione muscolare, aumento della pressione arteriosa,</a:t>
            </a:r>
            <a:r>
              <a:rPr lang="it-IT" sz="1900" dirty="0"/>
              <a:t> sudorazione, </a:t>
            </a:r>
            <a:r>
              <a:rPr lang="it-IT" sz="1900" dirty="0">
                <a:solidFill>
                  <a:srgbClr val="000000"/>
                </a:solidFill>
                <a:effectLst/>
              </a:rPr>
              <a:t>tremori</a:t>
            </a:r>
            <a:r>
              <a:rPr lang="it-IT" sz="1900" dirty="0">
                <a:solidFill>
                  <a:srgbClr val="000000"/>
                </a:solidFill>
              </a:rPr>
              <a:t>.</a:t>
            </a:r>
            <a:endParaRPr lang="it-IT" sz="1900" dirty="0"/>
          </a:p>
        </p:txBody>
      </p:sp>
      <p:pic>
        <p:nvPicPr>
          <p:cNvPr id="6" name="Immagine 5" descr="Immagine che contiene disegno, illustrazione, Viso umano, schizzo&#10;&#10;Il contenuto generato dall'IA potrebbe non essere corretto.">
            <a:extLst>
              <a:ext uri="{FF2B5EF4-FFF2-40B4-BE49-F238E27FC236}">
                <a16:creationId xmlns:a16="http://schemas.microsoft.com/office/drawing/2014/main" id="{D0C43E6C-E19B-4D64-0E03-A38A7A3A48DF}"/>
              </a:ext>
            </a:extLst>
          </p:cNvPr>
          <p:cNvPicPr>
            <a:picLocks noChangeAspect="1"/>
          </p:cNvPicPr>
          <p:nvPr/>
        </p:nvPicPr>
        <p:blipFill>
          <a:blip r:embed="rId2"/>
          <a:stretch>
            <a:fillRect/>
          </a:stretch>
        </p:blipFill>
        <p:spPr>
          <a:xfrm>
            <a:off x="7753625" y="782947"/>
            <a:ext cx="4115904" cy="4115904"/>
          </a:xfrm>
          <a:prstGeom prst="rect">
            <a:avLst/>
          </a:prstGeom>
        </p:spPr>
      </p:pic>
    </p:spTree>
    <p:extLst>
      <p:ext uri="{BB962C8B-B14F-4D97-AF65-F5344CB8AC3E}">
        <p14:creationId xmlns:p14="http://schemas.microsoft.com/office/powerpoint/2010/main" val="47549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16F27A-AE9E-9917-F58A-977BBC29E3B3}"/>
              </a:ext>
            </a:extLst>
          </p:cNvPr>
          <p:cNvSpPr>
            <a:spLocks noGrp="1"/>
          </p:cNvSpPr>
          <p:nvPr>
            <p:ph type="title"/>
          </p:nvPr>
        </p:nvSpPr>
        <p:spPr>
          <a:xfrm>
            <a:off x="4445343" y="191143"/>
            <a:ext cx="3301314" cy="1325563"/>
          </a:xfrm>
        </p:spPr>
        <p:txBody>
          <a:bodyPr/>
          <a:lstStyle/>
          <a:p>
            <a:pPr algn="ctr"/>
            <a:r>
              <a:rPr lang="it-IT" b="0" i="0" u="none" strike="noStrike" dirty="0">
                <a:solidFill>
                  <a:srgbClr val="FF0000"/>
                </a:solidFill>
                <a:effectLst/>
                <a:latin typeface="-apple-system"/>
              </a:rPr>
              <a:t>paura ≠ </a:t>
            </a:r>
            <a:r>
              <a:rPr lang="it-IT" dirty="0">
                <a:solidFill>
                  <a:srgbClr val="FF0000"/>
                </a:solidFill>
              </a:rPr>
              <a:t>ansia</a:t>
            </a:r>
          </a:p>
        </p:txBody>
      </p:sp>
      <p:sp>
        <p:nvSpPr>
          <p:cNvPr id="3" name="Segnaposto contenuto 2">
            <a:extLst>
              <a:ext uri="{FF2B5EF4-FFF2-40B4-BE49-F238E27FC236}">
                <a16:creationId xmlns:a16="http://schemas.microsoft.com/office/drawing/2014/main" id="{1B1290CC-74CE-205E-129F-DD1EE2DC1268}"/>
              </a:ext>
            </a:extLst>
          </p:cNvPr>
          <p:cNvSpPr>
            <a:spLocks noGrp="1"/>
          </p:cNvSpPr>
          <p:nvPr>
            <p:ph idx="1"/>
          </p:nvPr>
        </p:nvSpPr>
        <p:spPr>
          <a:xfrm>
            <a:off x="487643" y="1925516"/>
            <a:ext cx="4468669" cy="1770191"/>
          </a:xfrm>
        </p:spPr>
        <p:txBody>
          <a:bodyPr/>
          <a:lstStyle/>
          <a:p>
            <a:pPr marL="0" indent="0">
              <a:buNone/>
            </a:pPr>
            <a:r>
              <a:rPr lang="it-IT" dirty="0"/>
              <a:t>risposta emotiva a una minaccia </a:t>
            </a:r>
            <a:r>
              <a:rPr lang="it-IT" b="1" dirty="0">
                <a:solidFill>
                  <a:schemeClr val="accent4"/>
                </a:solidFill>
              </a:rPr>
              <a:t>imminente</a:t>
            </a:r>
          </a:p>
        </p:txBody>
      </p:sp>
      <p:sp>
        <p:nvSpPr>
          <p:cNvPr id="4" name="CasellaDiTesto 3">
            <a:extLst>
              <a:ext uri="{FF2B5EF4-FFF2-40B4-BE49-F238E27FC236}">
                <a16:creationId xmlns:a16="http://schemas.microsoft.com/office/drawing/2014/main" id="{BD19A3E3-166B-49A4-E1AE-652E664BA0F7}"/>
              </a:ext>
            </a:extLst>
          </p:cNvPr>
          <p:cNvSpPr txBox="1"/>
          <p:nvPr/>
        </p:nvSpPr>
        <p:spPr>
          <a:xfrm>
            <a:off x="8669787" y="1925516"/>
            <a:ext cx="3167091" cy="954107"/>
          </a:xfrm>
          <a:prstGeom prst="rect">
            <a:avLst/>
          </a:prstGeom>
          <a:noFill/>
        </p:spPr>
        <p:txBody>
          <a:bodyPr wrap="square" rtlCol="0">
            <a:spAutoFit/>
          </a:bodyPr>
          <a:lstStyle/>
          <a:p>
            <a:r>
              <a:rPr lang="it-IT" sz="2800" dirty="0"/>
              <a:t>anticipazione di una risposta </a:t>
            </a:r>
            <a:r>
              <a:rPr lang="it-IT" sz="2800" b="1" dirty="0">
                <a:solidFill>
                  <a:schemeClr val="accent4"/>
                </a:solidFill>
              </a:rPr>
              <a:t>futura</a:t>
            </a:r>
          </a:p>
        </p:txBody>
      </p:sp>
      <p:sp>
        <p:nvSpPr>
          <p:cNvPr id="6" name="CasellaDiTesto 5">
            <a:extLst>
              <a:ext uri="{FF2B5EF4-FFF2-40B4-BE49-F238E27FC236}">
                <a16:creationId xmlns:a16="http://schemas.microsoft.com/office/drawing/2014/main" id="{FB2A3D58-07F2-5C2E-0455-E31B97B3A36C}"/>
              </a:ext>
            </a:extLst>
          </p:cNvPr>
          <p:cNvSpPr txBox="1"/>
          <p:nvPr/>
        </p:nvSpPr>
        <p:spPr>
          <a:xfrm>
            <a:off x="1211230" y="4104517"/>
            <a:ext cx="4468670" cy="1384995"/>
          </a:xfrm>
          <a:prstGeom prst="rect">
            <a:avLst/>
          </a:prstGeom>
          <a:noFill/>
        </p:spPr>
        <p:txBody>
          <a:bodyPr wrap="square" rtlCol="0">
            <a:spAutoFit/>
          </a:bodyPr>
          <a:lstStyle/>
          <a:p>
            <a:r>
              <a:rPr lang="it-IT" sz="2800" dirty="0"/>
              <a:t>si esprime con picchi di attivazione, necessari o alla lotta o alla fuga</a:t>
            </a:r>
          </a:p>
        </p:txBody>
      </p:sp>
      <p:sp>
        <p:nvSpPr>
          <p:cNvPr id="7" name="CasellaDiTesto 6">
            <a:extLst>
              <a:ext uri="{FF2B5EF4-FFF2-40B4-BE49-F238E27FC236}">
                <a16:creationId xmlns:a16="http://schemas.microsoft.com/office/drawing/2014/main" id="{E6FDAD36-AF8D-40E8-EB4A-781C6F7C30E7}"/>
              </a:ext>
            </a:extLst>
          </p:cNvPr>
          <p:cNvSpPr txBox="1"/>
          <p:nvPr/>
        </p:nvSpPr>
        <p:spPr>
          <a:xfrm>
            <a:off x="7013266" y="3978378"/>
            <a:ext cx="4622142" cy="1384995"/>
          </a:xfrm>
          <a:prstGeom prst="rect">
            <a:avLst/>
          </a:prstGeom>
          <a:noFill/>
        </p:spPr>
        <p:txBody>
          <a:bodyPr wrap="square" rtlCol="0">
            <a:spAutoFit/>
          </a:bodyPr>
          <a:lstStyle/>
          <a:p>
            <a:r>
              <a:rPr lang="it-IT" sz="2800" dirty="0"/>
              <a:t>è associata alla tensione e alla vigilanza in preparazione a un pericolo futuro</a:t>
            </a:r>
          </a:p>
        </p:txBody>
      </p:sp>
      <p:cxnSp>
        <p:nvCxnSpPr>
          <p:cNvPr id="10" name="Connettore 2 9">
            <a:extLst>
              <a:ext uri="{FF2B5EF4-FFF2-40B4-BE49-F238E27FC236}">
                <a16:creationId xmlns:a16="http://schemas.microsoft.com/office/drawing/2014/main" id="{849EB8B0-0A39-0057-455B-D86728AA7E7C}"/>
              </a:ext>
            </a:extLst>
          </p:cNvPr>
          <p:cNvCxnSpPr/>
          <p:nvPr/>
        </p:nvCxnSpPr>
        <p:spPr>
          <a:xfrm flipH="1">
            <a:off x="3445565" y="1364974"/>
            <a:ext cx="999778" cy="54873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Connettore 2 11">
            <a:extLst>
              <a:ext uri="{FF2B5EF4-FFF2-40B4-BE49-F238E27FC236}">
                <a16:creationId xmlns:a16="http://schemas.microsoft.com/office/drawing/2014/main" id="{0BAAEC84-6468-7CE1-2673-F999A97E793A}"/>
              </a:ext>
            </a:extLst>
          </p:cNvPr>
          <p:cNvCxnSpPr/>
          <p:nvPr/>
        </p:nvCxnSpPr>
        <p:spPr>
          <a:xfrm>
            <a:off x="7527235" y="1364974"/>
            <a:ext cx="954156" cy="41081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Connettore 7 13">
            <a:extLst>
              <a:ext uri="{FF2B5EF4-FFF2-40B4-BE49-F238E27FC236}">
                <a16:creationId xmlns:a16="http://schemas.microsoft.com/office/drawing/2014/main" id="{14B63C20-7F90-B5AF-9E32-4D96D4286AB0}"/>
              </a:ext>
            </a:extLst>
          </p:cNvPr>
          <p:cNvCxnSpPr>
            <a:cxnSpLocks/>
          </p:cNvCxnSpPr>
          <p:nvPr/>
        </p:nvCxnSpPr>
        <p:spPr>
          <a:xfrm rot="5400000">
            <a:off x="2725147" y="1581804"/>
            <a:ext cx="2872068" cy="2173362"/>
          </a:xfrm>
          <a:prstGeom prst="curved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Connettore 7 17">
            <a:extLst>
              <a:ext uri="{FF2B5EF4-FFF2-40B4-BE49-F238E27FC236}">
                <a16:creationId xmlns:a16="http://schemas.microsoft.com/office/drawing/2014/main" id="{71645906-F177-0BC6-8978-EF505244FED0}"/>
              </a:ext>
            </a:extLst>
          </p:cNvPr>
          <p:cNvCxnSpPr>
            <a:cxnSpLocks/>
          </p:cNvCxnSpPr>
          <p:nvPr/>
        </p:nvCxnSpPr>
        <p:spPr>
          <a:xfrm rot="16200000" flipH="1">
            <a:off x="6598221" y="1459101"/>
            <a:ext cx="2706171" cy="2332386"/>
          </a:xfrm>
          <a:prstGeom prst="curvedConnector3">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668320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D90945FE-7214-379B-D552-01D5C7262F94}"/>
              </a:ext>
            </a:extLst>
          </p:cNvPr>
          <p:cNvSpPr>
            <a:spLocks noGrp="1"/>
          </p:cNvSpPr>
          <p:nvPr>
            <p:ph type="title"/>
          </p:nvPr>
        </p:nvSpPr>
        <p:spPr>
          <a:xfrm>
            <a:off x="630936" y="640080"/>
            <a:ext cx="4818888" cy="1481328"/>
          </a:xfrm>
        </p:spPr>
        <p:txBody>
          <a:bodyPr anchor="b">
            <a:normAutofit/>
          </a:bodyPr>
          <a:lstStyle/>
          <a:p>
            <a:r>
              <a:rPr lang="it-IT" sz="5000"/>
              <a:t>Disturbi d’ansia: definizione</a:t>
            </a:r>
          </a:p>
        </p:txBody>
      </p:sp>
      <p:sp>
        <p:nvSpPr>
          <p:cNvPr id="14"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6300A184-9B63-D576-4304-1AB026787870}"/>
              </a:ext>
            </a:extLst>
          </p:cNvPr>
          <p:cNvSpPr>
            <a:spLocks noGrp="1"/>
          </p:cNvSpPr>
          <p:nvPr>
            <p:ph idx="1"/>
          </p:nvPr>
        </p:nvSpPr>
        <p:spPr>
          <a:xfrm>
            <a:off x="630936" y="2660904"/>
            <a:ext cx="5153638" cy="2373067"/>
          </a:xfrm>
        </p:spPr>
        <p:txBody>
          <a:bodyPr anchor="t">
            <a:normAutofit/>
          </a:bodyPr>
          <a:lstStyle/>
          <a:p>
            <a:pPr marL="0" indent="0" algn="just">
              <a:buNone/>
            </a:pPr>
            <a:r>
              <a:rPr lang="it-IT" sz="2200" dirty="0"/>
              <a:t>«I disturbi d’ansia comprendono quei disturbi che condividono caratteristiche di </a:t>
            </a:r>
            <a:r>
              <a:rPr lang="it-IT" sz="2200" i="1" dirty="0"/>
              <a:t>paura</a:t>
            </a:r>
            <a:r>
              <a:rPr lang="it-IT" sz="2200" dirty="0"/>
              <a:t> e </a:t>
            </a:r>
            <a:r>
              <a:rPr lang="it-IT" sz="2200" i="1" dirty="0"/>
              <a:t>ansia</a:t>
            </a:r>
            <a:r>
              <a:rPr lang="it-IT" sz="2200" dirty="0"/>
              <a:t> </a:t>
            </a:r>
            <a:r>
              <a:rPr lang="it-IT" sz="2200" dirty="0">
                <a:solidFill>
                  <a:srgbClr val="FF0000"/>
                </a:solidFill>
              </a:rPr>
              <a:t>eccessive</a:t>
            </a:r>
            <a:r>
              <a:rPr lang="it-IT" sz="2200" dirty="0"/>
              <a:t> e i disturbi comportamentali correlati»</a:t>
            </a:r>
          </a:p>
          <a:p>
            <a:pPr marL="0" indent="0" algn="just">
              <a:buNone/>
            </a:pPr>
            <a:endParaRPr lang="it-IT" sz="2200" dirty="0"/>
          </a:p>
          <a:p>
            <a:pPr marL="0" indent="0" algn="just">
              <a:buNone/>
            </a:pPr>
            <a:r>
              <a:rPr lang="it-IT" sz="2200" dirty="0"/>
              <a:t>DSM-5, American </a:t>
            </a:r>
            <a:r>
              <a:rPr lang="it-IT" sz="2200" dirty="0" err="1"/>
              <a:t>Psychiatric</a:t>
            </a:r>
            <a:r>
              <a:rPr lang="it-IT" sz="2200" dirty="0"/>
              <a:t> Association</a:t>
            </a:r>
          </a:p>
          <a:p>
            <a:pPr marL="0" indent="0" algn="just">
              <a:buNone/>
            </a:pPr>
            <a:endParaRPr lang="it-IT" sz="2200" dirty="0"/>
          </a:p>
        </p:txBody>
      </p:sp>
      <p:pic>
        <p:nvPicPr>
          <p:cNvPr id="7" name="Immagine 6" descr="Immagine che contiene testo&#10;&#10;Descrizione generata automaticamente">
            <a:extLst>
              <a:ext uri="{FF2B5EF4-FFF2-40B4-BE49-F238E27FC236}">
                <a16:creationId xmlns:a16="http://schemas.microsoft.com/office/drawing/2014/main" id="{3BD7C9EA-CBCF-66D8-BE6B-4B3273D720B6}"/>
              </a:ext>
            </a:extLst>
          </p:cNvPr>
          <p:cNvPicPr>
            <a:picLocks noChangeAspect="1"/>
          </p:cNvPicPr>
          <p:nvPr/>
        </p:nvPicPr>
        <p:blipFill>
          <a:blip r:embed="rId2"/>
          <a:stretch>
            <a:fillRect/>
          </a:stretch>
        </p:blipFill>
        <p:spPr>
          <a:xfrm>
            <a:off x="6099048" y="1334951"/>
            <a:ext cx="5458968" cy="4188097"/>
          </a:xfrm>
          <a:prstGeom prst="rect">
            <a:avLst/>
          </a:prstGeom>
        </p:spPr>
      </p:pic>
    </p:spTree>
    <p:extLst>
      <p:ext uri="{BB962C8B-B14F-4D97-AF65-F5344CB8AC3E}">
        <p14:creationId xmlns:p14="http://schemas.microsoft.com/office/powerpoint/2010/main" val="1858375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57431A73-B23F-B36F-EAB1-331C301B0057}"/>
              </a:ext>
            </a:extLst>
          </p:cNvPr>
          <p:cNvSpPr txBox="1">
            <a:spLocks/>
          </p:cNvSpPr>
          <p:nvPr/>
        </p:nvSpPr>
        <p:spPr>
          <a:xfrm>
            <a:off x="630936" y="640080"/>
            <a:ext cx="4818888" cy="148132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5000" kern="1200" dirty="0" err="1">
                <a:solidFill>
                  <a:schemeClr val="tx1"/>
                </a:solidFill>
                <a:latin typeface="+mj-lt"/>
                <a:ea typeface="+mj-ea"/>
                <a:cs typeface="+mj-cs"/>
              </a:rPr>
              <a:t>Approcci</a:t>
            </a:r>
            <a:r>
              <a:rPr lang="en-US" sz="5000" kern="1200" dirty="0">
                <a:solidFill>
                  <a:schemeClr val="tx1"/>
                </a:solidFill>
                <a:latin typeface="+mj-lt"/>
                <a:ea typeface="+mj-ea"/>
                <a:cs typeface="+mj-cs"/>
              </a:rPr>
              <a:t> alla </a:t>
            </a:r>
            <a:r>
              <a:rPr lang="en-US" sz="5000" kern="1200" dirty="0" err="1">
                <a:solidFill>
                  <a:schemeClr val="tx1"/>
                </a:solidFill>
                <a:latin typeface="+mj-lt"/>
                <a:ea typeface="+mj-ea"/>
                <a:cs typeface="+mj-cs"/>
              </a:rPr>
              <a:t>malattia</a:t>
            </a:r>
            <a:r>
              <a:rPr lang="en-US" sz="5000" kern="1200" dirty="0">
                <a:solidFill>
                  <a:schemeClr val="tx1"/>
                </a:solidFill>
                <a:latin typeface="+mj-lt"/>
                <a:ea typeface="+mj-ea"/>
                <a:cs typeface="+mj-cs"/>
              </a:rPr>
              <a:t> </a:t>
            </a:r>
            <a:r>
              <a:rPr lang="en-US" sz="5000" kern="1200" dirty="0" err="1">
                <a:solidFill>
                  <a:schemeClr val="tx1"/>
                </a:solidFill>
                <a:latin typeface="+mj-lt"/>
                <a:ea typeface="+mj-ea"/>
                <a:cs typeface="+mj-cs"/>
              </a:rPr>
              <a:t>mentale</a:t>
            </a:r>
            <a:endParaRPr lang="en-US" sz="5000" kern="1200" dirty="0">
              <a:solidFill>
                <a:schemeClr val="tx1"/>
              </a:solidFill>
              <a:latin typeface="+mj-lt"/>
              <a:ea typeface="+mj-ea"/>
              <a:cs typeface="+mj-cs"/>
            </a:endParaRPr>
          </a:p>
        </p:txBody>
      </p:sp>
      <p:sp>
        <p:nvSpPr>
          <p:cNvPr id="20"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F1D6E8B3-2EC9-3D51-D4F2-8BB388D322A4}"/>
              </a:ext>
            </a:extLst>
          </p:cNvPr>
          <p:cNvSpPr>
            <a:spLocks noGrp="1"/>
          </p:cNvSpPr>
          <p:nvPr>
            <p:ph idx="1"/>
          </p:nvPr>
        </p:nvSpPr>
        <p:spPr>
          <a:xfrm>
            <a:off x="630936" y="2660904"/>
            <a:ext cx="4818888" cy="3547872"/>
          </a:xfrm>
        </p:spPr>
        <p:txBody>
          <a:bodyPr vert="horz" lIns="91440" tIns="45720" rIns="91440" bIns="45720" rtlCol="0" anchor="t">
            <a:normAutofit lnSpcReduction="10000"/>
          </a:bodyPr>
          <a:lstStyle/>
          <a:p>
            <a:pPr algn="just"/>
            <a:r>
              <a:rPr lang="en-US" sz="1900" dirty="0" err="1"/>
              <a:t>Approccio</a:t>
            </a:r>
            <a:r>
              <a:rPr lang="en-US" sz="1900" dirty="0"/>
              <a:t> </a:t>
            </a:r>
            <a:r>
              <a:rPr lang="en-US" sz="1900" dirty="0" err="1"/>
              <a:t>magico</a:t>
            </a:r>
            <a:r>
              <a:rPr lang="en-US" sz="1900" dirty="0"/>
              <a:t> o religioso</a:t>
            </a:r>
          </a:p>
          <a:p>
            <a:pPr algn="just"/>
            <a:r>
              <a:rPr lang="en-US" sz="1900" dirty="0" err="1"/>
              <a:t>Approccio</a:t>
            </a:r>
            <a:r>
              <a:rPr lang="en-US" sz="1900" dirty="0"/>
              <a:t> medico: </a:t>
            </a:r>
            <a:r>
              <a:rPr lang="en-US" sz="1900" dirty="0" err="1"/>
              <a:t>insieme</a:t>
            </a:r>
            <a:r>
              <a:rPr lang="en-US" sz="1900" dirty="0"/>
              <a:t> di </a:t>
            </a:r>
            <a:r>
              <a:rPr lang="en-US" sz="1900" dirty="0" err="1"/>
              <a:t>sintomi</a:t>
            </a:r>
            <a:r>
              <a:rPr lang="en-US" sz="1900" dirty="0"/>
              <a:t> </a:t>
            </a:r>
            <a:r>
              <a:rPr lang="en-US" sz="1900" dirty="0" err="1"/>
              <a:t>espressione</a:t>
            </a:r>
            <a:r>
              <a:rPr lang="en-US" sz="1900" dirty="0"/>
              <a:t> di </a:t>
            </a:r>
            <a:r>
              <a:rPr lang="en-US" sz="1900" dirty="0" err="1"/>
              <a:t>una</a:t>
            </a:r>
            <a:r>
              <a:rPr lang="en-US" sz="1900" dirty="0"/>
              <a:t> </a:t>
            </a:r>
            <a:r>
              <a:rPr lang="en-US" sz="1900" dirty="0" err="1"/>
              <a:t>malattia</a:t>
            </a:r>
            <a:endParaRPr lang="en-US" sz="1900" dirty="0"/>
          </a:p>
          <a:p>
            <a:pPr algn="just"/>
            <a:r>
              <a:rPr lang="en-US" sz="1900" dirty="0"/>
              <a:t>La </a:t>
            </a:r>
            <a:r>
              <a:rPr lang="en-US" sz="1900" dirty="0" err="1"/>
              <a:t>diagnosi</a:t>
            </a:r>
            <a:r>
              <a:rPr lang="en-US" sz="1900" dirty="0"/>
              <a:t> medica, </a:t>
            </a:r>
            <a:r>
              <a:rPr lang="en-US" sz="1900" dirty="0" err="1"/>
              <a:t>classificazione</a:t>
            </a:r>
            <a:r>
              <a:rPr lang="en-US" sz="1900" dirty="0"/>
              <a:t> </a:t>
            </a:r>
            <a:r>
              <a:rPr lang="en-US" sz="1900" dirty="0" err="1"/>
              <a:t>dei</a:t>
            </a:r>
            <a:r>
              <a:rPr lang="en-US" sz="1900" dirty="0"/>
              <a:t> </a:t>
            </a:r>
            <a:r>
              <a:rPr lang="en-US" sz="1900" dirty="0" err="1"/>
              <a:t>sintomi</a:t>
            </a:r>
            <a:endParaRPr lang="en-US" sz="1900" dirty="0"/>
          </a:p>
          <a:p>
            <a:pPr marL="0" algn="just"/>
            <a:r>
              <a:rPr lang="en-US" sz="1900" dirty="0"/>
              <a:t>Le </a:t>
            </a:r>
            <a:r>
              <a:rPr lang="en-US" sz="1900" dirty="0" err="1"/>
              <a:t>malattie</a:t>
            </a:r>
            <a:r>
              <a:rPr lang="en-US" sz="1900" dirty="0"/>
              <a:t> </a:t>
            </a:r>
            <a:r>
              <a:rPr lang="en-US" sz="1900" dirty="0" err="1"/>
              <a:t>sono</a:t>
            </a:r>
            <a:r>
              <a:rPr lang="en-US" sz="1900" dirty="0"/>
              <a:t> </a:t>
            </a:r>
            <a:r>
              <a:rPr lang="en-US" sz="1900" dirty="0" err="1"/>
              <a:t>processi</a:t>
            </a:r>
            <a:r>
              <a:rPr lang="en-US" sz="1900" dirty="0"/>
              <a:t> </a:t>
            </a:r>
            <a:r>
              <a:rPr lang="en-US" sz="1900" dirty="0" err="1"/>
              <a:t>graduali</a:t>
            </a:r>
            <a:r>
              <a:rPr lang="en-US" sz="1900" dirty="0"/>
              <a:t>, </a:t>
            </a:r>
            <a:r>
              <a:rPr lang="en-US" sz="1900" dirty="0" err="1"/>
              <a:t>si</a:t>
            </a:r>
            <a:r>
              <a:rPr lang="en-US" sz="1900" dirty="0"/>
              <a:t> </a:t>
            </a:r>
            <a:r>
              <a:rPr lang="en-US" sz="1900" dirty="0" err="1"/>
              <a:t>presentano</a:t>
            </a:r>
            <a:r>
              <a:rPr lang="en-US" sz="1900" dirty="0"/>
              <a:t> in un continuum </a:t>
            </a:r>
            <a:r>
              <a:rPr lang="en-US" sz="1900" dirty="0" err="1"/>
              <a:t>all’interno</a:t>
            </a:r>
            <a:r>
              <a:rPr lang="en-US" sz="1900" dirty="0"/>
              <a:t> del quale la </a:t>
            </a:r>
            <a:r>
              <a:rPr lang="en-US" sz="1900" dirty="0" err="1"/>
              <a:t>medicina</a:t>
            </a:r>
            <a:r>
              <a:rPr lang="en-US" sz="1900" dirty="0"/>
              <a:t> </a:t>
            </a:r>
            <a:r>
              <a:rPr lang="en-US" sz="1900" dirty="0" err="1"/>
              <a:t>stabilisce</a:t>
            </a:r>
            <a:r>
              <a:rPr lang="en-US" sz="1900" dirty="0"/>
              <a:t> </a:t>
            </a:r>
            <a:r>
              <a:rPr lang="en-US" sz="1900" dirty="0" err="1"/>
              <a:t>una</a:t>
            </a:r>
            <a:r>
              <a:rPr lang="en-US" sz="1900" dirty="0"/>
              <a:t> </a:t>
            </a:r>
            <a:r>
              <a:rPr lang="en-US" sz="1900" dirty="0" err="1"/>
              <a:t>linea</a:t>
            </a:r>
            <a:r>
              <a:rPr lang="en-US" sz="1900" dirty="0"/>
              <a:t> di confine </a:t>
            </a:r>
            <a:r>
              <a:rPr lang="en-US" sz="1900" dirty="0" err="1"/>
              <a:t>tra</a:t>
            </a:r>
            <a:r>
              <a:rPr lang="en-US" sz="1900" dirty="0"/>
              <a:t> </a:t>
            </a:r>
            <a:r>
              <a:rPr lang="en-US" sz="1900" dirty="0" err="1"/>
              <a:t>normale</a:t>
            </a:r>
            <a:r>
              <a:rPr lang="en-US" sz="1900" dirty="0"/>
              <a:t> o </a:t>
            </a:r>
            <a:r>
              <a:rPr lang="en-US" sz="1900" dirty="0" err="1"/>
              <a:t>patologico</a:t>
            </a:r>
            <a:r>
              <a:rPr lang="en-US" sz="1900" dirty="0"/>
              <a:t>.</a:t>
            </a:r>
          </a:p>
          <a:p>
            <a:pPr marL="0" algn="just"/>
            <a:r>
              <a:rPr lang="en-US" sz="1900" dirty="0"/>
              <a:t>Es. </a:t>
            </a:r>
            <a:r>
              <a:rPr lang="en-US" sz="1900" dirty="0" err="1"/>
              <a:t>temperatura</a:t>
            </a:r>
            <a:r>
              <a:rPr lang="en-US" sz="1900" dirty="0"/>
              <a:t> </a:t>
            </a:r>
            <a:r>
              <a:rPr lang="en-US" sz="1900" dirty="0" err="1"/>
              <a:t>corporea</a:t>
            </a:r>
            <a:r>
              <a:rPr lang="en-US" sz="1900" dirty="0"/>
              <a:t>; </a:t>
            </a:r>
            <a:r>
              <a:rPr lang="en-US" sz="1900" dirty="0" err="1"/>
              <a:t>valori</a:t>
            </a:r>
            <a:r>
              <a:rPr lang="en-US" sz="1900" dirty="0"/>
              <a:t> </a:t>
            </a:r>
            <a:r>
              <a:rPr lang="en-US" sz="1900" dirty="0" err="1"/>
              <a:t>nelle</a:t>
            </a:r>
            <a:r>
              <a:rPr lang="en-US" sz="1900" dirty="0"/>
              <a:t> </a:t>
            </a:r>
            <a:r>
              <a:rPr lang="en-US" sz="1900" dirty="0" err="1"/>
              <a:t>analisi</a:t>
            </a:r>
            <a:r>
              <a:rPr lang="en-US" sz="1900" dirty="0"/>
              <a:t> del </a:t>
            </a:r>
            <a:r>
              <a:rPr lang="en-US" sz="1900" dirty="0" err="1"/>
              <a:t>sangue</a:t>
            </a:r>
            <a:r>
              <a:rPr lang="en-US" sz="1900" dirty="0"/>
              <a:t>; </a:t>
            </a:r>
            <a:r>
              <a:rPr lang="en-US" sz="1900" dirty="0" err="1"/>
              <a:t>livello</a:t>
            </a:r>
            <a:r>
              <a:rPr lang="en-US" sz="1900" dirty="0"/>
              <a:t> di </a:t>
            </a:r>
            <a:r>
              <a:rPr lang="en-US" sz="1900" dirty="0" err="1"/>
              <a:t>differenziazione</a:t>
            </a:r>
            <a:r>
              <a:rPr lang="en-US" sz="1900" dirty="0"/>
              <a:t> delle cellule </a:t>
            </a:r>
            <a:r>
              <a:rPr lang="en-US" sz="1900" dirty="0" err="1"/>
              <a:t>tumorali</a:t>
            </a:r>
            <a:r>
              <a:rPr lang="en-US" sz="1900" dirty="0"/>
              <a:t> (g1,2,3)</a:t>
            </a:r>
          </a:p>
        </p:txBody>
      </p:sp>
      <p:pic>
        <p:nvPicPr>
          <p:cNvPr id="6" name="Immagine 5" descr="Immagine che contiene dipinto, arte, interno, Viso umano&#10;&#10;Il contenuto generato dall'IA potrebbe non essere corretto.">
            <a:extLst>
              <a:ext uri="{FF2B5EF4-FFF2-40B4-BE49-F238E27FC236}">
                <a16:creationId xmlns:a16="http://schemas.microsoft.com/office/drawing/2014/main" id="{DCD6C379-D34C-56C5-EE69-31C3179AA607}"/>
              </a:ext>
            </a:extLst>
          </p:cNvPr>
          <p:cNvPicPr>
            <a:picLocks noChangeAspect="1"/>
          </p:cNvPicPr>
          <p:nvPr/>
        </p:nvPicPr>
        <p:blipFill>
          <a:blip r:embed="rId2"/>
          <a:srcRect t="5436"/>
          <a:stretch>
            <a:fillRect/>
          </a:stretch>
        </p:blipFill>
        <p:spPr>
          <a:xfrm>
            <a:off x="6099048" y="1493167"/>
            <a:ext cx="5458968" cy="3871665"/>
          </a:xfrm>
          <a:prstGeom prst="rect">
            <a:avLst/>
          </a:prstGeom>
        </p:spPr>
      </p:pic>
    </p:spTree>
    <p:extLst>
      <p:ext uri="{BB962C8B-B14F-4D97-AF65-F5344CB8AC3E}">
        <p14:creationId xmlns:p14="http://schemas.microsoft.com/office/powerpoint/2010/main" val="29898071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B772D2C5-A76E-87F3-DAAD-51D9874DC372}"/>
              </a:ext>
            </a:extLst>
          </p:cNvPr>
          <p:cNvSpPr>
            <a:spLocks noGrp="1"/>
          </p:cNvSpPr>
          <p:nvPr>
            <p:ph type="title"/>
          </p:nvPr>
        </p:nvSpPr>
        <p:spPr>
          <a:xfrm>
            <a:off x="640080" y="325369"/>
            <a:ext cx="4368602" cy="1956841"/>
          </a:xfrm>
        </p:spPr>
        <p:txBody>
          <a:bodyPr anchor="b">
            <a:normAutofit/>
          </a:bodyPr>
          <a:lstStyle/>
          <a:p>
            <a:r>
              <a:rPr lang="it-IT" sz="5400"/>
              <a:t>Il continuum in psichiatria</a:t>
            </a:r>
          </a:p>
        </p:txBody>
      </p:sp>
      <p:sp>
        <p:nvSpPr>
          <p:cNvPr id="1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94EFD46E-1A50-83F6-B46B-0D33DDA89B16}"/>
              </a:ext>
            </a:extLst>
          </p:cNvPr>
          <p:cNvSpPr>
            <a:spLocks noGrp="1"/>
          </p:cNvSpPr>
          <p:nvPr>
            <p:ph idx="1"/>
          </p:nvPr>
        </p:nvSpPr>
        <p:spPr>
          <a:xfrm>
            <a:off x="640080" y="2872899"/>
            <a:ext cx="4243589" cy="3320668"/>
          </a:xfrm>
        </p:spPr>
        <p:txBody>
          <a:bodyPr>
            <a:normAutofit/>
          </a:bodyPr>
          <a:lstStyle/>
          <a:p>
            <a:r>
              <a:rPr lang="it-IT" sz="2200" dirty="0"/>
              <a:t>Non esiste un confine netto tra salute e malattia;</a:t>
            </a:r>
          </a:p>
          <a:p>
            <a:r>
              <a:rPr lang="it-IT" sz="2200" dirty="0"/>
              <a:t>Le manifestazione sintomatiche di un «disordine» psichico come caricatura o distorsione del funzionamento normale</a:t>
            </a:r>
          </a:p>
          <a:p>
            <a:pPr marL="0" indent="0">
              <a:buNone/>
            </a:pPr>
            <a:endParaRPr lang="it-IT" sz="2200" dirty="0"/>
          </a:p>
        </p:txBody>
      </p:sp>
      <p:pic>
        <p:nvPicPr>
          <p:cNvPr id="7" name="Immagine 6" descr="Immagine che contiene Attrezzature mediche, interno, termometro&#10;&#10;Il contenuto generato dall'IA potrebbe non essere corretto.">
            <a:extLst>
              <a:ext uri="{FF2B5EF4-FFF2-40B4-BE49-F238E27FC236}">
                <a16:creationId xmlns:a16="http://schemas.microsoft.com/office/drawing/2014/main" id="{946661DC-F5BB-1739-1C52-03C20CD5F964}"/>
              </a:ext>
            </a:extLst>
          </p:cNvPr>
          <p:cNvPicPr>
            <a:picLocks noChangeAspect="1"/>
          </p:cNvPicPr>
          <p:nvPr/>
        </p:nvPicPr>
        <p:blipFill>
          <a:blip r:embed="rId2"/>
          <a:srcRect l="15513" r="21296"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054612236"/>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34572</TotalTime>
  <Words>1143</Words>
  <Application>Microsoft Macintosh PowerPoint</Application>
  <PresentationFormat>Widescreen</PresentationFormat>
  <Paragraphs>160</Paragraphs>
  <Slides>26</Slides>
  <Notes>0</Notes>
  <HiddenSlides>7</HiddenSlides>
  <MMClips>1</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26</vt:i4>
      </vt:variant>
    </vt:vector>
  </HeadingPairs>
  <TitlesOfParts>
    <vt:vector size="33" baseType="lpstr">
      <vt:lpstr>-apple-system</vt:lpstr>
      <vt:lpstr>Aptos</vt:lpstr>
      <vt:lpstr>Aptos Display</vt:lpstr>
      <vt:lpstr>Arial</vt:lpstr>
      <vt:lpstr>Courier New</vt:lpstr>
      <vt:lpstr>Roboto</vt:lpstr>
      <vt:lpstr>Tema di Office</vt:lpstr>
      <vt:lpstr>Ansia e attacchi di panico</vt:lpstr>
      <vt:lpstr>Obiettivi dell’incontro</vt:lpstr>
      <vt:lpstr>Presentazione standard di PowerPoint</vt:lpstr>
      <vt:lpstr>Presentazione standard di PowerPoint</vt:lpstr>
      <vt:lpstr>ansia</vt:lpstr>
      <vt:lpstr>paura ≠ ansia</vt:lpstr>
      <vt:lpstr>Disturbi d’ansia: definizione</vt:lpstr>
      <vt:lpstr>Presentazione standard di PowerPoint</vt:lpstr>
      <vt:lpstr>Il continuum in psichiatria</vt:lpstr>
      <vt:lpstr>Il continuum delle emozioni</vt:lpstr>
      <vt:lpstr>attacco di panico: definizione</vt:lpstr>
      <vt:lpstr>Presentazione standard di PowerPoint</vt:lpstr>
      <vt:lpstr>Livello generale di ansia</vt:lpstr>
      <vt:lpstr>Quali farmaci?</vt:lpstr>
      <vt:lpstr>Basta una pastiglia?</vt:lpstr>
      <vt:lpstr>Quale psicoterapia?</vt:lpstr>
      <vt:lpstr>Sviluppo emotivo-affettivo</vt:lpstr>
      <vt:lpstr>Responsività contingente</vt:lpstr>
      <vt:lpstr>Legami che creano, legami che curano</vt:lpstr>
      <vt:lpstr>Quale psicoterapia?</vt:lpstr>
      <vt:lpstr>Quale psicoterapia?</vt:lpstr>
      <vt:lpstr>Quale psicoterapia?</vt:lpstr>
      <vt:lpstr>Quale psicoterapia?</vt:lpstr>
      <vt:lpstr>Quale psicoterapia?</vt:lpstr>
      <vt:lpstr>L’amore in psicoterapia</vt:lpstr>
      <vt:lpstr>La buona relazione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Arturo Russo</dc:creator>
  <cp:lastModifiedBy>Arturo Russo</cp:lastModifiedBy>
  <cp:revision>11</cp:revision>
  <dcterms:created xsi:type="dcterms:W3CDTF">2024-11-10T13:04:23Z</dcterms:created>
  <dcterms:modified xsi:type="dcterms:W3CDTF">2025-11-29T11:15:56Z</dcterms:modified>
</cp:coreProperties>
</file>